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58" r:id="rId4"/>
    <p:sldId id="261" r:id="rId5"/>
    <p:sldId id="263" r:id="rId6"/>
    <p:sldId id="259" r:id="rId7"/>
    <p:sldId id="262" r:id="rId8"/>
    <p:sldId id="264" r:id="rId9"/>
    <p:sldId id="260" r:id="rId10"/>
    <p:sldId id="265" r:id="rId11"/>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961"/>
    <p:restoredTop sz="71417"/>
  </p:normalViewPr>
  <p:slideViewPr>
    <p:cSldViewPr snapToGrid="0">
      <p:cViewPr varScale="1">
        <p:scale>
          <a:sx n="69" d="100"/>
          <a:sy n="69" d="100"/>
        </p:scale>
        <p:origin x="232" y="19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657EC7-D42C-C943-93B1-D4578097FEBB}" type="datetimeFigureOut">
              <a:rPr kumimoji="1" lang="ja-JP" altLang="en-US" smtClean="0"/>
              <a:t>2025/9/10</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B4DDA6-568B-7A4E-9297-954E5222BDB1}" type="slidenum">
              <a:rPr kumimoji="1" lang="ja-JP" altLang="en-US" smtClean="0"/>
              <a:t>‹#›</a:t>
            </a:fld>
            <a:endParaRPr kumimoji="1" lang="ja-JP" altLang="en-US"/>
          </a:p>
        </p:txBody>
      </p:sp>
    </p:spTree>
    <p:extLst>
      <p:ext uri="{BB962C8B-B14F-4D97-AF65-F5344CB8AC3E}">
        <p14:creationId xmlns:p14="http://schemas.microsoft.com/office/powerpoint/2010/main" val="875800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What situation and why, I decide to develop component.</a:t>
            </a:r>
          </a:p>
          <a:p>
            <a:r>
              <a:rPr kumimoji="1" lang="en-US" altLang="ja-JP" dirty="0"/>
              <a:t>Why I make them open source.</a:t>
            </a:r>
          </a:p>
          <a:p>
            <a:endParaRPr kumimoji="1" lang="ja-JP" altLang="en-US"/>
          </a:p>
        </p:txBody>
      </p:sp>
      <p:sp>
        <p:nvSpPr>
          <p:cNvPr id="4" name="スライド番号プレースホルダー 3"/>
          <p:cNvSpPr>
            <a:spLocks noGrp="1"/>
          </p:cNvSpPr>
          <p:nvPr>
            <p:ph type="sldNum" sz="quarter" idx="5"/>
          </p:nvPr>
        </p:nvSpPr>
        <p:spPr/>
        <p:txBody>
          <a:bodyPr/>
          <a:lstStyle/>
          <a:p>
            <a:fld id="{24B4DDA6-568B-7A4E-9297-954E5222BDB1}" type="slidenum">
              <a:rPr kumimoji="1" lang="ja-JP" altLang="en-US" smtClean="0"/>
              <a:t>3</a:t>
            </a:fld>
            <a:endParaRPr kumimoji="1" lang="ja-JP" altLang="en-US"/>
          </a:p>
        </p:txBody>
      </p:sp>
    </p:spTree>
    <p:extLst>
      <p:ext uri="{BB962C8B-B14F-4D97-AF65-F5344CB8AC3E}">
        <p14:creationId xmlns:p14="http://schemas.microsoft.com/office/powerpoint/2010/main" val="1651211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Why:</a:t>
            </a:r>
          </a:p>
          <a:p>
            <a:endParaRPr kumimoji="1" lang="en-US" altLang="ja-JP" dirty="0"/>
          </a:p>
          <a:p>
            <a:r>
              <a:rPr kumimoji="1" lang="en-US" altLang="ja-JP" dirty="0"/>
              <a:t>While debugging, sometimes I need to abort the process before Progress QUIT is called. Result is, I could not close progress dialog since I lost the id which is usually stored in local variable. So, I wanted to access the progress dialog from anywhere and anytime. </a:t>
            </a:r>
          </a:p>
          <a:p>
            <a:endParaRPr kumimoji="1" lang="en-US" altLang="ja-JP" dirty="0"/>
          </a:p>
          <a:p>
            <a:r>
              <a:rPr kumimoji="1" lang="en-US" altLang="ja-JP" dirty="0"/>
              <a:t>When method calls sub-routines, I wanted to launch a progress dialog in the parent and update title, message and progress in sub-routine. This can be done by passing progress id as parameter or store the id in process variable. But I felt it was not beautiful.</a:t>
            </a:r>
          </a:p>
          <a:p>
            <a:endParaRPr kumimoji="1" lang="en-US" altLang="ja-JP" dirty="0"/>
          </a:p>
          <a:p>
            <a:r>
              <a:rPr kumimoji="1" lang="en-US" altLang="ja-JP" dirty="0"/>
              <a:t>So, I take following solution.</a:t>
            </a:r>
          </a:p>
          <a:p>
            <a:r>
              <a:rPr kumimoji="1" lang="en-US" altLang="ja-JP" dirty="0"/>
              <a:t>When instantiate progress dialog, give a name, then store the name and progress id in shared singleton class (before in Storage). This way, I can retrieve an id corresponding a name, then I can update the progress value, title and message even from different process and/or sub-routine.</a:t>
            </a:r>
          </a:p>
          <a:p>
            <a:endParaRPr kumimoji="1" lang="en-US" altLang="ja-JP" dirty="0"/>
          </a:p>
          <a:p>
            <a:r>
              <a:rPr kumimoji="1" lang="en-US" altLang="ja-JP" dirty="0"/>
              <a:t>Additional feature:</a:t>
            </a:r>
          </a:p>
          <a:p>
            <a:endParaRPr kumimoji="1" lang="en-US" altLang="ja-JP" dirty="0"/>
          </a:p>
          <a:p>
            <a:r>
              <a:rPr kumimoji="1" lang="en-US" altLang="ja-JP" dirty="0"/>
              <a:t>If the process takes long time, you may want to give user feed back that shows how long it will take till the process finished. The Progress component calculate the time for you, based on max number, counter number and time elapsed.</a:t>
            </a:r>
            <a:endParaRPr kumimoji="1" lang="ja-JP" altLang="en-US"/>
          </a:p>
        </p:txBody>
      </p:sp>
      <p:sp>
        <p:nvSpPr>
          <p:cNvPr id="4" name="スライド番号プレースホルダー 3"/>
          <p:cNvSpPr>
            <a:spLocks noGrp="1"/>
          </p:cNvSpPr>
          <p:nvPr>
            <p:ph type="sldNum" sz="quarter" idx="5"/>
          </p:nvPr>
        </p:nvSpPr>
        <p:spPr/>
        <p:txBody>
          <a:bodyPr/>
          <a:lstStyle/>
          <a:p>
            <a:fld id="{24B4DDA6-568B-7A4E-9297-954E5222BDB1}" type="slidenum">
              <a:rPr kumimoji="1" lang="ja-JP" altLang="en-US" smtClean="0"/>
              <a:t>4</a:t>
            </a:fld>
            <a:endParaRPr kumimoji="1" lang="ja-JP" altLang="en-US"/>
          </a:p>
        </p:txBody>
      </p:sp>
    </p:spTree>
    <p:extLst>
      <p:ext uri="{BB962C8B-B14F-4D97-AF65-F5344CB8AC3E}">
        <p14:creationId xmlns:p14="http://schemas.microsoft.com/office/powerpoint/2010/main" val="1046955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 altLang="ja-JP" dirty="0"/>
              <a:t>Identify progress dialog by "name" instead of "id".</a:t>
            </a:r>
          </a:p>
          <a:p>
            <a:r>
              <a:rPr kumimoji="1" lang="en" altLang="ja-JP" dirty="0"/>
              <a:t>Access to the progress dialog instance and functions in class style programming.</a:t>
            </a:r>
          </a:p>
          <a:p>
            <a:r>
              <a:rPr kumimoji="1" lang="en" altLang="ja-JP" dirty="0"/>
              <a:t>Template literal.</a:t>
            </a:r>
          </a:p>
          <a:p>
            <a:r>
              <a:rPr kumimoji="1" lang="en" altLang="ja-JP" dirty="0"/>
              <a:t>Automatic "remaining time" calculation.</a:t>
            </a:r>
          </a:p>
        </p:txBody>
      </p:sp>
      <p:sp>
        <p:nvSpPr>
          <p:cNvPr id="4" name="スライド番号プレースホルダー 3"/>
          <p:cNvSpPr>
            <a:spLocks noGrp="1"/>
          </p:cNvSpPr>
          <p:nvPr>
            <p:ph type="sldNum" sz="quarter" idx="5"/>
          </p:nvPr>
        </p:nvSpPr>
        <p:spPr/>
        <p:txBody>
          <a:bodyPr/>
          <a:lstStyle/>
          <a:p>
            <a:fld id="{24B4DDA6-568B-7A4E-9297-954E5222BDB1}" type="slidenum">
              <a:rPr kumimoji="1" lang="ja-JP" altLang="en-US" smtClean="0"/>
              <a:t>5</a:t>
            </a:fld>
            <a:endParaRPr kumimoji="1" lang="ja-JP" altLang="en-US"/>
          </a:p>
        </p:txBody>
      </p:sp>
    </p:spTree>
    <p:extLst>
      <p:ext uri="{BB962C8B-B14F-4D97-AF65-F5344CB8AC3E}">
        <p14:creationId xmlns:p14="http://schemas.microsoft.com/office/powerpoint/2010/main" val="3388945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Why:</a:t>
            </a:r>
          </a:p>
          <a:p>
            <a:endParaRPr kumimoji="1" lang="en-US" altLang="ja-JP" dirty="0"/>
          </a:p>
          <a:p>
            <a:r>
              <a:rPr kumimoji="1" lang="en-US" altLang="ja-JP" dirty="0"/>
              <a:t>Defining routes in On Web Connection using case of clause are bit complicated.</a:t>
            </a:r>
          </a:p>
          <a:p>
            <a:r>
              <a:rPr kumimoji="1" lang="en-US" altLang="ja-JP" dirty="0"/>
              <a:t>Sometimes nesting is needed.</a:t>
            </a:r>
          </a:p>
          <a:p>
            <a:r>
              <a:rPr kumimoji="1" lang="en-US" altLang="ja-JP" dirty="0"/>
              <a:t>Sometimes I lost which route needs authentication, and some doesn't.</a:t>
            </a:r>
          </a:p>
          <a:p>
            <a:r>
              <a:rPr kumimoji="1" lang="en-US" altLang="ja-JP" dirty="0"/>
              <a:t>I wanted to define routes more simple way.</a:t>
            </a:r>
          </a:p>
          <a:p>
            <a:endParaRPr kumimoji="1" lang="en-US" altLang="ja-JP" dirty="0"/>
          </a:p>
          <a:p>
            <a:r>
              <a:rPr kumimoji="1" lang="en-US" altLang="ja-JP" dirty="0"/>
              <a:t>I referred to Node.js Express which is a web developing framework and tried to implement what they have.</a:t>
            </a:r>
          </a:p>
          <a:p>
            <a:r>
              <a:rPr kumimoji="1" lang="en-US" altLang="ja-JP" dirty="0"/>
              <a:t> </a:t>
            </a:r>
          </a:p>
          <a:p>
            <a:r>
              <a:rPr kumimoji="1" lang="en-US" altLang="ja-JP" dirty="0"/>
              <a:t>Additional feature:</a:t>
            </a:r>
          </a:p>
          <a:p>
            <a:endParaRPr kumimoji="1" lang="en-US" altLang="ja-JP" dirty="0"/>
          </a:p>
          <a:p>
            <a:r>
              <a:rPr kumimoji="1" lang="en-US" altLang="ja-JP" dirty="0"/>
              <a:t>Analyzing request.</a:t>
            </a:r>
          </a:p>
          <a:p>
            <a:r>
              <a:rPr kumimoji="1" lang="en-US" altLang="ja-JP" dirty="0"/>
              <a:t>Most of the web developing consists of the same task. Defining routes, analyzing request, construct response.</a:t>
            </a:r>
          </a:p>
          <a:p>
            <a:r>
              <a:rPr kumimoji="1" lang="en-US" altLang="ja-JP" dirty="0"/>
              <a:t>I wanted to make routing simpler as mentioned earlier, and because analyzing is always the same task, I've written codes for it once and don't want to do it again.</a:t>
            </a:r>
          </a:p>
          <a:p>
            <a:endParaRPr kumimoji="1" lang="en-US" altLang="ja-JP" dirty="0"/>
          </a:p>
          <a:p>
            <a:r>
              <a:rPr kumimoji="1" lang="en-US" altLang="ja-JP" dirty="0"/>
              <a:t>query string in URL</a:t>
            </a:r>
          </a:p>
          <a:p>
            <a:r>
              <a:rPr kumimoji="1" lang="en-US" altLang="ja-JP" dirty="0"/>
              <a:t>/</a:t>
            </a:r>
            <a:r>
              <a:rPr kumimoji="1" lang="en-US" altLang="ja-JP" dirty="0" err="1"/>
              <a:t>api</a:t>
            </a:r>
            <a:r>
              <a:rPr kumimoji="1" lang="en-US" altLang="ja-JP" dirty="0"/>
              <a:t>-name/parameter type URL</a:t>
            </a:r>
          </a:p>
          <a:p>
            <a:r>
              <a:rPr kumimoji="1" lang="en-US" altLang="ja-JP" dirty="0"/>
              <a:t>Request header, like cookie</a:t>
            </a:r>
          </a:p>
          <a:p>
            <a:r>
              <a:rPr kumimoji="1" lang="en-US" altLang="ja-JP" dirty="0"/>
              <a:t>Request body when the request is POST or PUT</a:t>
            </a:r>
          </a:p>
        </p:txBody>
      </p:sp>
      <p:sp>
        <p:nvSpPr>
          <p:cNvPr id="4" name="スライド番号プレースホルダー 3"/>
          <p:cNvSpPr>
            <a:spLocks noGrp="1"/>
          </p:cNvSpPr>
          <p:nvPr>
            <p:ph type="sldNum" sz="quarter" idx="5"/>
          </p:nvPr>
        </p:nvSpPr>
        <p:spPr/>
        <p:txBody>
          <a:bodyPr/>
          <a:lstStyle/>
          <a:p>
            <a:fld id="{24B4DDA6-568B-7A4E-9297-954E5222BDB1}" type="slidenum">
              <a:rPr kumimoji="1" lang="ja-JP" altLang="en-US" smtClean="0"/>
              <a:t>6</a:t>
            </a:fld>
            <a:endParaRPr kumimoji="1" lang="ja-JP" altLang="en-US"/>
          </a:p>
        </p:txBody>
      </p:sp>
    </p:spTree>
    <p:extLst>
      <p:ext uri="{BB962C8B-B14F-4D97-AF65-F5344CB8AC3E}">
        <p14:creationId xmlns:p14="http://schemas.microsoft.com/office/powerpoint/2010/main" val="1248100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Routing definition based on HTTP verb and path</a:t>
            </a:r>
          </a:p>
          <a:p>
            <a:endParaRPr kumimoji="1" lang="en-US" altLang="ja-JP" dirty="0"/>
          </a:p>
          <a:p>
            <a:r>
              <a:rPr kumimoji="1" lang="en-US" altLang="ja-JP" dirty="0"/>
              <a:t>Router searches this table form top to bottom, then make a list of routes that matches with http verb and the path of the request.</a:t>
            </a:r>
          </a:p>
          <a:p>
            <a:endParaRPr kumimoji="1" lang="en-US" altLang="ja-JP" dirty="0"/>
          </a:p>
          <a:p>
            <a:r>
              <a:rPr kumimoji="1" lang="en-US" altLang="ja-JP" dirty="0"/>
              <a:t>"use" without path means always match. This is useful for authentication, for instance.</a:t>
            </a:r>
          </a:p>
          <a:p>
            <a:r>
              <a:rPr kumimoji="1" lang="en-US" altLang="ja-JP" dirty="0"/>
              <a:t>If auth failed, the method should redirect to sign in page or just return  401 Unauthorized response code.</a:t>
            </a:r>
          </a:p>
          <a:p>
            <a:r>
              <a:rPr kumimoji="1" lang="en-US" altLang="ja-JP" dirty="0"/>
              <a:t>If auth established, then you can call next route.</a:t>
            </a:r>
          </a:p>
        </p:txBody>
      </p:sp>
      <p:sp>
        <p:nvSpPr>
          <p:cNvPr id="4" name="スライド番号プレースホルダー 3"/>
          <p:cNvSpPr>
            <a:spLocks noGrp="1"/>
          </p:cNvSpPr>
          <p:nvPr>
            <p:ph type="sldNum" sz="quarter" idx="5"/>
          </p:nvPr>
        </p:nvSpPr>
        <p:spPr/>
        <p:txBody>
          <a:bodyPr/>
          <a:lstStyle/>
          <a:p>
            <a:fld id="{24B4DDA6-568B-7A4E-9297-954E5222BDB1}" type="slidenum">
              <a:rPr kumimoji="1" lang="ja-JP" altLang="en-US" smtClean="0"/>
              <a:t>7</a:t>
            </a:fld>
            <a:endParaRPr kumimoji="1" lang="ja-JP" altLang="en-US"/>
          </a:p>
        </p:txBody>
      </p:sp>
    </p:spTree>
    <p:extLst>
      <p:ext uri="{BB962C8B-B14F-4D97-AF65-F5344CB8AC3E}">
        <p14:creationId xmlns:p14="http://schemas.microsoft.com/office/powerpoint/2010/main" val="5460645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Common:</a:t>
            </a:r>
          </a:p>
          <a:p>
            <a:r>
              <a:rPr kumimoji="1" lang="en-US" altLang="ja-JP" dirty="0"/>
              <a:t>Every method passed as Formula parameter will be executed when the route matches the request path.</a:t>
            </a:r>
          </a:p>
          <a:p>
            <a:r>
              <a:rPr kumimoji="1" lang="en-US" altLang="ja-JP" dirty="0"/>
              <a:t>The method receives "Request", "Response" and "Next" object.</a:t>
            </a:r>
          </a:p>
          <a:p>
            <a:r>
              <a:rPr kumimoji="1" lang="en-US" altLang="ja-JP" dirty="0"/>
              <a:t>Request contains data receives via request, like request header (cookie, host and </a:t>
            </a:r>
            <a:r>
              <a:rPr kumimoji="1" lang="en-US" altLang="ja-JP" dirty="0" err="1"/>
              <a:t>etc</a:t>
            </a:r>
            <a:r>
              <a:rPr kumimoji="1" lang="en-US" altLang="ja-JP" dirty="0"/>
              <a:t>) and/or request body if any.</a:t>
            </a:r>
          </a:p>
          <a:p>
            <a:r>
              <a:rPr kumimoji="1" lang="en-US" altLang="ja-JP" dirty="0"/>
              <a:t>Response is used to construct response and send it back to the user agent.</a:t>
            </a:r>
          </a:p>
          <a:p>
            <a:r>
              <a:rPr kumimoji="1" lang="en-US" altLang="ja-JP" dirty="0"/>
              <a:t>Next is 4D.Formula object that contains formula passed to the next match route.</a:t>
            </a:r>
          </a:p>
          <a:p>
            <a:endParaRPr kumimoji="1" lang="en-US" altLang="ja-JP" dirty="0"/>
          </a:p>
          <a:p>
            <a:r>
              <a:rPr kumimoji="1" lang="en-US" altLang="ja-JP" dirty="0"/>
              <a:t>Fig1</a:t>
            </a:r>
          </a:p>
          <a:p>
            <a:r>
              <a:rPr kumimoji="1" lang="en-US" altLang="ja-JP" dirty="0"/>
              <a:t>Request body data of POST request are stored in the </a:t>
            </a:r>
            <a:r>
              <a:rPr kumimoji="1" lang="en-US" altLang="ja-JP" dirty="0" err="1"/>
              <a:t>Request.body</a:t>
            </a:r>
            <a:r>
              <a:rPr kumimoji="1" lang="en-US" altLang="ja-JP" dirty="0"/>
              <a:t>.</a:t>
            </a:r>
          </a:p>
          <a:p>
            <a:endParaRPr kumimoji="1" lang="en-US" altLang="ja-JP" dirty="0"/>
          </a:p>
          <a:p>
            <a:r>
              <a:rPr kumimoji="1" lang="en-US" altLang="ja-JP" dirty="0"/>
              <a:t>Fig2</a:t>
            </a:r>
          </a:p>
          <a:p>
            <a:r>
              <a:rPr kumimoji="1" lang="en-US" altLang="ja-JP" dirty="0"/>
              <a:t>Query string of GET request are store in the </a:t>
            </a:r>
            <a:r>
              <a:rPr kumimoji="1" lang="en-US" altLang="ja-JP" dirty="0" err="1"/>
              <a:t>Request.query</a:t>
            </a:r>
            <a:r>
              <a:rPr kumimoji="1" lang="en-US" altLang="ja-JP" dirty="0"/>
              <a:t>.</a:t>
            </a:r>
          </a:p>
          <a:p>
            <a:endParaRPr kumimoji="1" lang="en-US" altLang="ja-JP" dirty="0"/>
          </a:p>
          <a:p>
            <a:r>
              <a:rPr kumimoji="1" lang="en-US" altLang="ja-JP" dirty="0"/>
              <a:t>Fig3</a:t>
            </a:r>
          </a:p>
          <a:p>
            <a:r>
              <a:rPr kumimoji="1" lang="en-US" altLang="ja-JP" dirty="0"/>
              <a:t>Data in path (/</a:t>
            </a:r>
            <a:r>
              <a:rPr kumimoji="1" lang="en-US" altLang="ja-JP" dirty="0" err="1"/>
              <a:t>api</a:t>
            </a:r>
            <a:r>
              <a:rPr kumimoji="1" lang="en-US" altLang="ja-JP" dirty="0"/>
              <a:t>-name/:parameter) are stored in the </a:t>
            </a:r>
            <a:r>
              <a:rPr kumimoji="1" lang="en-US" altLang="ja-JP" dirty="0" err="1"/>
              <a:t>Request.params</a:t>
            </a:r>
            <a:r>
              <a:rPr kumimoji="1" lang="en-US" altLang="ja-JP" dirty="0"/>
              <a:t>.</a:t>
            </a:r>
          </a:p>
          <a:p>
            <a:endParaRPr kumimoji="1" lang="en-US" altLang="ja-JP" dirty="0"/>
          </a:p>
          <a:p>
            <a:r>
              <a:rPr kumimoji="1" lang="en-US" altLang="ja-JP" dirty="0"/>
              <a:t>Many other option for analyzing request. If you interested, please refer to the doc for the component and have a try.</a:t>
            </a:r>
          </a:p>
          <a:p>
            <a:endParaRPr kumimoji="1" lang="en-US" altLang="ja-JP" dirty="0"/>
          </a:p>
        </p:txBody>
      </p:sp>
      <p:sp>
        <p:nvSpPr>
          <p:cNvPr id="4" name="スライド番号プレースホルダー 3"/>
          <p:cNvSpPr>
            <a:spLocks noGrp="1"/>
          </p:cNvSpPr>
          <p:nvPr>
            <p:ph type="sldNum" sz="quarter" idx="5"/>
          </p:nvPr>
        </p:nvSpPr>
        <p:spPr/>
        <p:txBody>
          <a:bodyPr/>
          <a:lstStyle/>
          <a:p>
            <a:fld id="{24B4DDA6-568B-7A4E-9297-954E5222BDB1}" type="slidenum">
              <a:rPr kumimoji="1" lang="ja-JP" altLang="en-US" smtClean="0"/>
              <a:t>8</a:t>
            </a:fld>
            <a:endParaRPr kumimoji="1" lang="ja-JP" altLang="en-US"/>
          </a:p>
        </p:txBody>
      </p:sp>
    </p:spTree>
    <p:extLst>
      <p:ext uri="{BB962C8B-B14F-4D97-AF65-F5344CB8AC3E}">
        <p14:creationId xmlns:p14="http://schemas.microsoft.com/office/powerpoint/2010/main" val="26574393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Why:</a:t>
            </a:r>
          </a:p>
          <a:p>
            <a:r>
              <a:rPr kumimoji="1" lang="en-US" altLang="ja-JP" dirty="0"/>
              <a:t>It's easy to implement using periodic execution using DELAY PROCESS. In that case the gap might be "every </a:t>
            </a:r>
            <a:r>
              <a:rPr kumimoji="1" lang="en-US" altLang="ja-JP" dirty="0" err="1"/>
              <a:t>nn</a:t>
            </a:r>
            <a:r>
              <a:rPr kumimoji="1" lang="en-US" altLang="ja-JP" dirty="0"/>
              <a:t> sec or min".</a:t>
            </a:r>
          </a:p>
          <a:p>
            <a:r>
              <a:rPr kumimoji="1" lang="en-US" altLang="ja-JP" dirty="0"/>
              <a:t>I wanted to define "at </a:t>
            </a:r>
            <a:r>
              <a:rPr kumimoji="1" lang="en-US" altLang="ja-JP" dirty="0" err="1"/>
              <a:t>hh:mm</a:t>
            </a:r>
            <a:r>
              <a:rPr kumimoji="1" lang="en-US" altLang="ja-JP" dirty="0"/>
              <a:t>" type intervals.</a:t>
            </a:r>
          </a:p>
          <a:p>
            <a:endParaRPr kumimoji="1" lang="en-US" altLang="ja-JP" dirty="0"/>
          </a:p>
          <a:p>
            <a:r>
              <a:rPr kumimoji="1" lang="en-US" altLang="ja-JP" dirty="0"/>
              <a:t>Also, I needed to solve the problem which is, if the daemon process is aborted unexpectedly, someone must re-invoke it automatically without user interaction.</a:t>
            </a:r>
          </a:p>
          <a:p>
            <a:endParaRPr kumimoji="1" lang="en-US" altLang="ja-JP" dirty="0"/>
          </a:p>
          <a:p>
            <a:r>
              <a:rPr kumimoji="1" lang="en-US" altLang="ja-JP" dirty="0"/>
              <a:t>Additional feature:</a:t>
            </a:r>
          </a:p>
          <a:p>
            <a:r>
              <a:rPr kumimoji="1" lang="en-US" altLang="ja-JP" dirty="0"/>
              <a:t>Variety of interval options</a:t>
            </a:r>
          </a:p>
          <a:p>
            <a:r>
              <a:rPr kumimoji="1" lang="en-US" altLang="ja-JP" dirty="0" err="1"/>
              <a:t>nn</a:t>
            </a:r>
            <a:r>
              <a:rPr kumimoji="1" lang="en-US" altLang="ja-JP" dirty="0"/>
              <a:t> (in seconds)</a:t>
            </a:r>
          </a:p>
          <a:p>
            <a:r>
              <a:rPr kumimoji="1" lang="en-US" altLang="ja-JP" dirty="0"/>
              <a:t>at </a:t>
            </a:r>
            <a:r>
              <a:rPr kumimoji="1" lang="en-US" altLang="ja-JP" dirty="0" err="1"/>
              <a:t>hh:mm</a:t>
            </a:r>
            <a:endParaRPr kumimoji="1" lang="en-US" altLang="ja-JP" dirty="0"/>
          </a:p>
          <a:p>
            <a:r>
              <a:rPr kumimoji="1" lang="en" altLang="ja-JP" sz="1200" b="0" i="0" kern="1200" dirty="0">
                <a:solidFill>
                  <a:schemeClr val="tx1"/>
                </a:solidFill>
                <a:effectLst/>
                <a:latin typeface="+mn-lt"/>
                <a:ea typeface="+mn-ea"/>
                <a:cs typeface="+mn-cs"/>
              </a:rPr>
              <a:t>on the </a:t>
            </a:r>
            <a:r>
              <a:rPr kumimoji="1" lang="en" altLang="ja-JP" sz="1200" b="0" i="0" kern="1200" dirty="0" err="1">
                <a:solidFill>
                  <a:schemeClr val="tx1"/>
                </a:solidFill>
                <a:effectLst/>
                <a:latin typeface="+mn-lt"/>
                <a:ea typeface="+mn-ea"/>
                <a:cs typeface="+mn-cs"/>
              </a:rPr>
              <a:t>nnth</a:t>
            </a:r>
            <a:r>
              <a:rPr kumimoji="1" lang="en" altLang="ja-JP" sz="1200" b="0" i="0" kern="1200" dirty="0">
                <a:solidFill>
                  <a:schemeClr val="tx1"/>
                </a:solidFill>
                <a:effectLst/>
                <a:latin typeface="+mn-lt"/>
                <a:ea typeface="+mn-ea"/>
                <a:cs typeface="+mn-cs"/>
              </a:rPr>
              <a:t> day at </a:t>
            </a:r>
            <a:r>
              <a:rPr kumimoji="1" lang="en" altLang="ja-JP" sz="1200" b="0" i="0" kern="1200" dirty="0" err="1">
                <a:solidFill>
                  <a:schemeClr val="tx1"/>
                </a:solidFill>
                <a:effectLst/>
                <a:latin typeface="+mn-lt"/>
                <a:ea typeface="+mn-ea"/>
                <a:cs typeface="+mn-cs"/>
              </a:rPr>
              <a:t>hh:mm</a:t>
            </a:r>
            <a:endParaRPr kumimoji="1" lang="en-US" altLang="ja-JP" dirty="0"/>
          </a:p>
          <a:p>
            <a:r>
              <a:rPr kumimoji="1" lang="en-US" altLang="ja-JP" dirty="0"/>
              <a:t>every </a:t>
            </a:r>
            <a:r>
              <a:rPr kumimoji="1" lang="en-US" altLang="ja-JP" dirty="0" err="1"/>
              <a:t>nn</a:t>
            </a:r>
            <a:r>
              <a:rPr kumimoji="1" lang="en-US" altLang="ja-JP" dirty="0"/>
              <a:t> </a:t>
            </a:r>
            <a:r>
              <a:rPr kumimoji="1" lang="en-US" altLang="ja-JP" dirty="0" err="1"/>
              <a:t>sec|min|hr</a:t>
            </a:r>
            <a:endParaRPr kumimoji="1" lang="en-US" altLang="ja-JP" dirty="0"/>
          </a:p>
          <a:p>
            <a:r>
              <a:rPr kumimoji="1" lang="en" altLang="ja-JP" sz="1200" b="0" i="0" kern="1200" dirty="0">
                <a:solidFill>
                  <a:schemeClr val="tx1"/>
                </a:solidFill>
                <a:effectLst/>
                <a:latin typeface="+mn-lt"/>
                <a:ea typeface="+mn-ea"/>
                <a:cs typeface="+mn-cs"/>
              </a:rPr>
              <a:t>every </a:t>
            </a:r>
            <a:r>
              <a:rPr kumimoji="1" lang="en" altLang="ja-JP" sz="1200" b="0" i="0" kern="1200" dirty="0" err="1">
                <a:solidFill>
                  <a:schemeClr val="tx1"/>
                </a:solidFill>
                <a:effectLst/>
                <a:latin typeface="+mn-lt"/>
                <a:ea typeface="+mn-ea"/>
                <a:cs typeface="+mn-cs"/>
              </a:rPr>
              <a:t>weekname</a:t>
            </a:r>
            <a:r>
              <a:rPr kumimoji="1" lang="en" altLang="ja-JP" sz="1200" b="0" i="0" kern="1200" dirty="0">
                <a:solidFill>
                  <a:schemeClr val="tx1"/>
                </a:solidFill>
                <a:effectLst/>
                <a:latin typeface="+mn-lt"/>
                <a:ea typeface="+mn-ea"/>
                <a:cs typeface="+mn-cs"/>
              </a:rPr>
              <a:t> at </a:t>
            </a:r>
            <a:r>
              <a:rPr kumimoji="1" lang="en" altLang="ja-JP" sz="1200" b="0" i="0" kern="1200" dirty="0" err="1">
                <a:solidFill>
                  <a:schemeClr val="tx1"/>
                </a:solidFill>
                <a:effectLst/>
                <a:latin typeface="+mn-lt"/>
                <a:ea typeface="+mn-ea"/>
                <a:cs typeface="+mn-cs"/>
              </a:rPr>
              <a:t>hh:mm</a:t>
            </a:r>
            <a:r>
              <a:rPr kumimoji="1" lang="en" altLang="ja-JP" sz="1200" b="0" i="0" kern="1200" dirty="0">
                <a:solidFill>
                  <a:schemeClr val="tx1"/>
                </a:solidFill>
                <a:effectLst/>
                <a:latin typeface="+mn-lt"/>
                <a:ea typeface="+mn-ea"/>
                <a:cs typeface="+mn-cs"/>
              </a:rPr>
              <a:t> &lt;= new</a:t>
            </a:r>
            <a:endParaRPr kumimoji="1" lang="en-US" altLang="ja-JP" dirty="0"/>
          </a:p>
        </p:txBody>
      </p:sp>
      <p:sp>
        <p:nvSpPr>
          <p:cNvPr id="4" name="スライド番号プレースホルダー 3"/>
          <p:cNvSpPr>
            <a:spLocks noGrp="1"/>
          </p:cNvSpPr>
          <p:nvPr>
            <p:ph type="sldNum" sz="quarter" idx="5"/>
          </p:nvPr>
        </p:nvSpPr>
        <p:spPr/>
        <p:txBody>
          <a:bodyPr/>
          <a:lstStyle/>
          <a:p>
            <a:fld id="{24B4DDA6-568B-7A4E-9297-954E5222BDB1}" type="slidenum">
              <a:rPr kumimoji="1" lang="ja-JP" altLang="en-US" smtClean="0"/>
              <a:t>9</a:t>
            </a:fld>
            <a:endParaRPr kumimoji="1" lang="ja-JP" altLang="en-US"/>
          </a:p>
        </p:txBody>
      </p:sp>
    </p:spTree>
    <p:extLst>
      <p:ext uri="{BB962C8B-B14F-4D97-AF65-F5344CB8AC3E}">
        <p14:creationId xmlns:p14="http://schemas.microsoft.com/office/powerpoint/2010/main" val="34159250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I will explain with live demo</a:t>
            </a:r>
          </a:p>
          <a:p>
            <a:endParaRPr kumimoji="1" lang="en-US" altLang="ja-JP" dirty="0"/>
          </a:p>
          <a:p>
            <a:r>
              <a:rPr kumimoji="1" lang="en-US" altLang="ja-JP" dirty="0"/>
              <a:t>interval options</a:t>
            </a:r>
          </a:p>
          <a:p>
            <a:r>
              <a:rPr kumimoji="1" lang="en-US" altLang="ja-JP" dirty="0"/>
              <a:t>how this component works internally</a:t>
            </a:r>
          </a:p>
          <a:p>
            <a:r>
              <a:rPr kumimoji="1" lang="en-US" altLang="ja-JP" dirty="0"/>
              <a:t>what was changed with 20R7 repository. Mainly adopting shared singleton.</a:t>
            </a:r>
          </a:p>
          <a:p>
            <a:r>
              <a:rPr kumimoji="1" lang="en-US" altLang="ja-JP" dirty="0"/>
              <a:t>alert: be careful with energy setting</a:t>
            </a:r>
          </a:p>
          <a:p>
            <a:endParaRPr kumimoji="1" lang="en-US" altLang="ja-JP" dirty="0"/>
          </a:p>
          <a:p>
            <a:endParaRPr kumimoji="1" lang="ja-JP" altLang="en-US"/>
          </a:p>
        </p:txBody>
      </p:sp>
      <p:sp>
        <p:nvSpPr>
          <p:cNvPr id="4" name="スライド番号プレースホルダー 3"/>
          <p:cNvSpPr>
            <a:spLocks noGrp="1"/>
          </p:cNvSpPr>
          <p:nvPr>
            <p:ph type="sldNum" sz="quarter" idx="5"/>
          </p:nvPr>
        </p:nvSpPr>
        <p:spPr/>
        <p:txBody>
          <a:bodyPr/>
          <a:lstStyle/>
          <a:p>
            <a:fld id="{24B4DDA6-568B-7A4E-9297-954E5222BDB1}" type="slidenum">
              <a:rPr kumimoji="1" lang="ja-JP" altLang="en-US" smtClean="0"/>
              <a:t>10</a:t>
            </a:fld>
            <a:endParaRPr kumimoji="1" lang="ja-JP" altLang="en-US"/>
          </a:p>
        </p:txBody>
      </p:sp>
    </p:spTree>
    <p:extLst>
      <p:ext uri="{BB962C8B-B14F-4D97-AF65-F5344CB8AC3E}">
        <p14:creationId xmlns:p14="http://schemas.microsoft.com/office/powerpoint/2010/main" val="1675960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0646655-F9E4-C201-3B06-DAFD6849803D}"/>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A93C322E-989B-5385-146F-EB039F4138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B5700CD6-D87B-2772-6020-4763095CB97D}"/>
              </a:ext>
            </a:extLst>
          </p:cNvPr>
          <p:cNvSpPr>
            <a:spLocks noGrp="1"/>
          </p:cNvSpPr>
          <p:nvPr>
            <p:ph type="dt" sz="half" idx="10"/>
          </p:nvPr>
        </p:nvSpPr>
        <p:spPr/>
        <p:txBody>
          <a:bodyPr/>
          <a:lstStyle/>
          <a:p>
            <a:fld id="{C90BF1A5-0440-FF40-B73E-6306EC1A3939}" type="datetimeFigureOut">
              <a:rPr kumimoji="1" lang="ja-JP" altLang="en-US" smtClean="0"/>
              <a:t>2025/9/10</a:t>
            </a:fld>
            <a:endParaRPr kumimoji="1" lang="ja-JP" altLang="en-US"/>
          </a:p>
        </p:txBody>
      </p:sp>
      <p:sp>
        <p:nvSpPr>
          <p:cNvPr id="5" name="フッター プレースホルダー 4">
            <a:extLst>
              <a:ext uri="{FF2B5EF4-FFF2-40B4-BE49-F238E27FC236}">
                <a16:creationId xmlns:a16="http://schemas.microsoft.com/office/drawing/2014/main" id="{45A07704-EE84-A9BC-816E-16012622CCD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8665320-7A99-56B1-EC88-6C37D81646AA}"/>
              </a:ext>
            </a:extLst>
          </p:cNvPr>
          <p:cNvSpPr>
            <a:spLocks noGrp="1"/>
          </p:cNvSpPr>
          <p:nvPr>
            <p:ph type="sldNum" sz="quarter" idx="12"/>
          </p:nvPr>
        </p:nvSpPr>
        <p:spPr/>
        <p:txBody>
          <a:bodyPr/>
          <a:lstStyle/>
          <a:p>
            <a:fld id="{C13AB386-17EE-944D-A74D-4D8870F4C0DC}" type="slidenum">
              <a:rPr kumimoji="1" lang="ja-JP" altLang="en-US" smtClean="0"/>
              <a:t>‹#›</a:t>
            </a:fld>
            <a:endParaRPr kumimoji="1" lang="ja-JP" altLang="en-US"/>
          </a:p>
        </p:txBody>
      </p:sp>
    </p:spTree>
    <p:extLst>
      <p:ext uri="{BB962C8B-B14F-4D97-AF65-F5344CB8AC3E}">
        <p14:creationId xmlns:p14="http://schemas.microsoft.com/office/powerpoint/2010/main" val="3961512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F2F9765-260D-C72E-E026-316515AAD26C}"/>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751581D-184F-CCDD-7B61-8662D9033A55}"/>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BED5CE0-6A5C-FB13-5E04-10E7F1F46BB8}"/>
              </a:ext>
            </a:extLst>
          </p:cNvPr>
          <p:cNvSpPr>
            <a:spLocks noGrp="1"/>
          </p:cNvSpPr>
          <p:nvPr>
            <p:ph type="dt" sz="half" idx="10"/>
          </p:nvPr>
        </p:nvSpPr>
        <p:spPr/>
        <p:txBody>
          <a:bodyPr/>
          <a:lstStyle/>
          <a:p>
            <a:fld id="{C90BF1A5-0440-FF40-B73E-6306EC1A3939}" type="datetimeFigureOut">
              <a:rPr kumimoji="1" lang="ja-JP" altLang="en-US" smtClean="0"/>
              <a:t>2025/9/10</a:t>
            </a:fld>
            <a:endParaRPr kumimoji="1" lang="ja-JP" altLang="en-US"/>
          </a:p>
        </p:txBody>
      </p:sp>
      <p:sp>
        <p:nvSpPr>
          <p:cNvPr id="5" name="フッター プレースホルダー 4">
            <a:extLst>
              <a:ext uri="{FF2B5EF4-FFF2-40B4-BE49-F238E27FC236}">
                <a16:creationId xmlns:a16="http://schemas.microsoft.com/office/drawing/2014/main" id="{F88F50C8-ECA8-57F1-1603-EFB0713B91D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2DB9C7E-A54F-8A9F-4B7A-E72F680A9E47}"/>
              </a:ext>
            </a:extLst>
          </p:cNvPr>
          <p:cNvSpPr>
            <a:spLocks noGrp="1"/>
          </p:cNvSpPr>
          <p:nvPr>
            <p:ph type="sldNum" sz="quarter" idx="12"/>
          </p:nvPr>
        </p:nvSpPr>
        <p:spPr/>
        <p:txBody>
          <a:bodyPr/>
          <a:lstStyle/>
          <a:p>
            <a:fld id="{C13AB386-17EE-944D-A74D-4D8870F4C0DC}" type="slidenum">
              <a:rPr kumimoji="1" lang="ja-JP" altLang="en-US" smtClean="0"/>
              <a:t>‹#›</a:t>
            </a:fld>
            <a:endParaRPr kumimoji="1" lang="ja-JP" altLang="en-US"/>
          </a:p>
        </p:txBody>
      </p:sp>
    </p:spTree>
    <p:extLst>
      <p:ext uri="{BB962C8B-B14F-4D97-AF65-F5344CB8AC3E}">
        <p14:creationId xmlns:p14="http://schemas.microsoft.com/office/powerpoint/2010/main" val="12144839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101B74B-49B0-6918-3340-469A191B17CF}"/>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5ABB58BA-5DA2-A1DE-D30F-A712E4C9EE1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536DE15A-87D6-3B1E-5653-6495B28EF502}"/>
              </a:ext>
            </a:extLst>
          </p:cNvPr>
          <p:cNvSpPr>
            <a:spLocks noGrp="1"/>
          </p:cNvSpPr>
          <p:nvPr>
            <p:ph type="dt" sz="half" idx="10"/>
          </p:nvPr>
        </p:nvSpPr>
        <p:spPr/>
        <p:txBody>
          <a:bodyPr/>
          <a:lstStyle/>
          <a:p>
            <a:fld id="{C90BF1A5-0440-FF40-B73E-6306EC1A3939}" type="datetimeFigureOut">
              <a:rPr kumimoji="1" lang="ja-JP" altLang="en-US" smtClean="0"/>
              <a:t>2025/9/10</a:t>
            </a:fld>
            <a:endParaRPr kumimoji="1" lang="ja-JP" altLang="en-US"/>
          </a:p>
        </p:txBody>
      </p:sp>
      <p:sp>
        <p:nvSpPr>
          <p:cNvPr id="5" name="フッター プレースホルダー 4">
            <a:extLst>
              <a:ext uri="{FF2B5EF4-FFF2-40B4-BE49-F238E27FC236}">
                <a16:creationId xmlns:a16="http://schemas.microsoft.com/office/drawing/2014/main" id="{F8414B37-D041-CA7C-D93E-879EE1DF961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3E047FD-B954-0E3A-6A1B-668FF41EE90B}"/>
              </a:ext>
            </a:extLst>
          </p:cNvPr>
          <p:cNvSpPr>
            <a:spLocks noGrp="1"/>
          </p:cNvSpPr>
          <p:nvPr>
            <p:ph type="sldNum" sz="quarter" idx="12"/>
          </p:nvPr>
        </p:nvSpPr>
        <p:spPr/>
        <p:txBody>
          <a:bodyPr/>
          <a:lstStyle/>
          <a:p>
            <a:fld id="{C13AB386-17EE-944D-A74D-4D8870F4C0DC}" type="slidenum">
              <a:rPr kumimoji="1" lang="ja-JP" altLang="en-US" smtClean="0"/>
              <a:t>‹#›</a:t>
            </a:fld>
            <a:endParaRPr kumimoji="1" lang="ja-JP" altLang="en-US"/>
          </a:p>
        </p:txBody>
      </p:sp>
    </p:spTree>
    <p:extLst>
      <p:ext uri="{BB962C8B-B14F-4D97-AF65-F5344CB8AC3E}">
        <p14:creationId xmlns:p14="http://schemas.microsoft.com/office/powerpoint/2010/main" val="3822310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92D7EAB-75E5-C8E1-1514-A56591DC34A4}"/>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2E7B821-8079-8AD9-668E-7FDA1B93AA33}"/>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8BD150C8-E403-CD60-2E8D-6CCA40A4CB19}"/>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ED9FE34B-664B-CD19-6566-A7407E0A0390}"/>
              </a:ext>
            </a:extLst>
          </p:cNvPr>
          <p:cNvSpPr>
            <a:spLocks noGrp="1"/>
          </p:cNvSpPr>
          <p:nvPr>
            <p:ph type="dt" sz="half" idx="10"/>
          </p:nvPr>
        </p:nvSpPr>
        <p:spPr/>
        <p:txBody>
          <a:bodyPr/>
          <a:lstStyle/>
          <a:p>
            <a:fld id="{C90BF1A5-0440-FF40-B73E-6306EC1A3939}" type="datetimeFigureOut">
              <a:rPr kumimoji="1" lang="ja-JP" altLang="en-US" smtClean="0"/>
              <a:t>2025/9/10</a:t>
            </a:fld>
            <a:endParaRPr kumimoji="1" lang="ja-JP" altLang="en-US"/>
          </a:p>
        </p:txBody>
      </p:sp>
      <p:sp>
        <p:nvSpPr>
          <p:cNvPr id="6" name="フッター プレースホルダー 5">
            <a:extLst>
              <a:ext uri="{FF2B5EF4-FFF2-40B4-BE49-F238E27FC236}">
                <a16:creationId xmlns:a16="http://schemas.microsoft.com/office/drawing/2014/main" id="{BE40DA99-6F8C-6751-0A47-9AD1330FAFF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B773DB24-E1AD-188F-095C-9594A0B9DBC1}"/>
              </a:ext>
            </a:extLst>
          </p:cNvPr>
          <p:cNvSpPr>
            <a:spLocks noGrp="1"/>
          </p:cNvSpPr>
          <p:nvPr>
            <p:ph type="sldNum" sz="quarter" idx="12"/>
          </p:nvPr>
        </p:nvSpPr>
        <p:spPr/>
        <p:txBody>
          <a:bodyPr/>
          <a:lstStyle/>
          <a:p>
            <a:fld id="{C13AB386-17EE-944D-A74D-4D8870F4C0DC}" type="slidenum">
              <a:rPr kumimoji="1" lang="ja-JP" altLang="en-US" smtClean="0"/>
              <a:t>‹#›</a:t>
            </a:fld>
            <a:endParaRPr kumimoji="1" lang="ja-JP" altLang="en-US"/>
          </a:p>
        </p:txBody>
      </p:sp>
    </p:spTree>
    <p:extLst>
      <p:ext uri="{BB962C8B-B14F-4D97-AF65-F5344CB8AC3E}">
        <p14:creationId xmlns:p14="http://schemas.microsoft.com/office/powerpoint/2010/main" val="3730055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2A07A1A-81AB-0C17-D359-14FDBDB2187B}"/>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5FE39EE8-F440-46F1-8658-2DF3D1B09A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DD81B96B-C7AB-96E9-D2B4-75C80F5DFD52}"/>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43740717-494B-2FB2-E250-FFC7158EBE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E617E2F7-00EB-AB0F-3FF2-F117C7DDEB29}"/>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4D0A9250-19C3-E253-6629-224B4E3D11F2}"/>
              </a:ext>
            </a:extLst>
          </p:cNvPr>
          <p:cNvSpPr>
            <a:spLocks noGrp="1"/>
          </p:cNvSpPr>
          <p:nvPr>
            <p:ph type="dt" sz="half" idx="10"/>
          </p:nvPr>
        </p:nvSpPr>
        <p:spPr/>
        <p:txBody>
          <a:bodyPr/>
          <a:lstStyle/>
          <a:p>
            <a:fld id="{C90BF1A5-0440-FF40-B73E-6306EC1A3939}" type="datetimeFigureOut">
              <a:rPr kumimoji="1" lang="ja-JP" altLang="en-US" smtClean="0"/>
              <a:t>2025/9/10</a:t>
            </a:fld>
            <a:endParaRPr kumimoji="1" lang="ja-JP" altLang="en-US"/>
          </a:p>
        </p:txBody>
      </p:sp>
      <p:sp>
        <p:nvSpPr>
          <p:cNvPr id="8" name="フッター プレースホルダー 7">
            <a:extLst>
              <a:ext uri="{FF2B5EF4-FFF2-40B4-BE49-F238E27FC236}">
                <a16:creationId xmlns:a16="http://schemas.microsoft.com/office/drawing/2014/main" id="{8EB98F14-AEDC-A4A6-C2F5-AEA43C40EB50}"/>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3FF619C4-B515-1201-6898-DC5EC8DE728E}"/>
              </a:ext>
            </a:extLst>
          </p:cNvPr>
          <p:cNvSpPr>
            <a:spLocks noGrp="1"/>
          </p:cNvSpPr>
          <p:nvPr>
            <p:ph type="sldNum" sz="quarter" idx="12"/>
          </p:nvPr>
        </p:nvSpPr>
        <p:spPr/>
        <p:txBody>
          <a:bodyPr/>
          <a:lstStyle/>
          <a:p>
            <a:fld id="{C13AB386-17EE-944D-A74D-4D8870F4C0DC}" type="slidenum">
              <a:rPr kumimoji="1" lang="ja-JP" altLang="en-US" smtClean="0"/>
              <a:t>‹#›</a:t>
            </a:fld>
            <a:endParaRPr kumimoji="1" lang="ja-JP" altLang="en-US"/>
          </a:p>
        </p:txBody>
      </p:sp>
    </p:spTree>
    <p:extLst>
      <p:ext uri="{BB962C8B-B14F-4D97-AF65-F5344CB8AC3E}">
        <p14:creationId xmlns:p14="http://schemas.microsoft.com/office/powerpoint/2010/main" val="2806115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7876F66-2691-5E62-FD87-87264B5D1C13}"/>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29A4E2C7-6B04-434A-C1C0-A0DC34F2A120}"/>
              </a:ext>
            </a:extLst>
          </p:cNvPr>
          <p:cNvSpPr>
            <a:spLocks noGrp="1"/>
          </p:cNvSpPr>
          <p:nvPr>
            <p:ph type="dt" sz="half" idx="10"/>
          </p:nvPr>
        </p:nvSpPr>
        <p:spPr/>
        <p:txBody>
          <a:bodyPr/>
          <a:lstStyle/>
          <a:p>
            <a:fld id="{C90BF1A5-0440-FF40-B73E-6306EC1A3939}" type="datetimeFigureOut">
              <a:rPr kumimoji="1" lang="ja-JP" altLang="en-US" smtClean="0"/>
              <a:t>2025/9/10</a:t>
            </a:fld>
            <a:endParaRPr kumimoji="1" lang="ja-JP" altLang="en-US"/>
          </a:p>
        </p:txBody>
      </p:sp>
      <p:sp>
        <p:nvSpPr>
          <p:cNvPr id="4" name="フッター プレースホルダー 3">
            <a:extLst>
              <a:ext uri="{FF2B5EF4-FFF2-40B4-BE49-F238E27FC236}">
                <a16:creationId xmlns:a16="http://schemas.microsoft.com/office/drawing/2014/main" id="{91941868-D58B-B6B8-BBEE-4AE8BCA46A9F}"/>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4810BAB5-4188-7C81-E786-D1B3B8472CEE}"/>
              </a:ext>
            </a:extLst>
          </p:cNvPr>
          <p:cNvSpPr>
            <a:spLocks noGrp="1"/>
          </p:cNvSpPr>
          <p:nvPr>
            <p:ph type="sldNum" sz="quarter" idx="12"/>
          </p:nvPr>
        </p:nvSpPr>
        <p:spPr/>
        <p:txBody>
          <a:bodyPr/>
          <a:lstStyle/>
          <a:p>
            <a:fld id="{C13AB386-17EE-944D-A74D-4D8870F4C0DC}" type="slidenum">
              <a:rPr kumimoji="1" lang="ja-JP" altLang="en-US" smtClean="0"/>
              <a:t>‹#›</a:t>
            </a:fld>
            <a:endParaRPr kumimoji="1" lang="ja-JP" altLang="en-US"/>
          </a:p>
        </p:txBody>
      </p:sp>
    </p:spTree>
    <p:extLst>
      <p:ext uri="{BB962C8B-B14F-4D97-AF65-F5344CB8AC3E}">
        <p14:creationId xmlns:p14="http://schemas.microsoft.com/office/powerpoint/2010/main" val="1512927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C0B2B5AD-A3CF-D0BF-335F-4D62CD2B20B4}"/>
              </a:ext>
            </a:extLst>
          </p:cNvPr>
          <p:cNvSpPr>
            <a:spLocks noGrp="1"/>
          </p:cNvSpPr>
          <p:nvPr>
            <p:ph type="dt" sz="half" idx="10"/>
          </p:nvPr>
        </p:nvSpPr>
        <p:spPr/>
        <p:txBody>
          <a:bodyPr/>
          <a:lstStyle/>
          <a:p>
            <a:fld id="{C90BF1A5-0440-FF40-B73E-6306EC1A3939}" type="datetimeFigureOut">
              <a:rPr kumimoji="1" lang="ja-JP" altLang="en-US" smtClean="0"/>
              <a:t>2025/9/10</a:t>
            </a:fld>
            <a:endParaRPr kumimoji="1" lang="ja-JP" altLang="en-US"/>
          </a:p>
        </p:txBody>
      </p:sp>
      <p:sp>
        <p:nvSpPr>
          <p:cNvPr id="3" name="フッター プレースホルダー 2">
            <a:extLst>
              <a:ext uri="{FF2B5EF4-FFF2-40B4-BE49-F238E27FC236}">
                <a16:creationId xmlns:a16="http://schemas.microsoft.com/office/drawing/2014/main" id="{649166FE-65C4-6610-81F7-DF3865AC192C}"/>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D0A6D7C3-49F8-5F1A-C954-6DBC6B38FDC4}"/>
              </a:ext>
            </a:extLst>
          </p:cNvPr>
          <p:cNvSpPr>
            <a:spLocks noGrp="1"/>
          </p:cNvSpPr>
          <p:nvPr>
            <p:ph type="sldNum" sz="quarter" idx="12"/>
          </p:nvPr>
        </p:nvSpPr>
        <p:spPr/>
        <p:txBody>
          <a:bodyPr/>
          <a:lstStyle/>
          <a:p>
            <a:fld id="{C13AB386-17EE-944D-A74D-4D8870F4C0DC}" type="slidenum">
              <a:rPr kumimoji="1" lang="ja-JP" altLang="en-US" smtClean="0"/>
              <a:t>‹#›</a:t>
            </a:fld>
            <a:endParaRPr kumimoji="1" lang="ja-JP" altLang="en-US"/>
          </a:p>
        </p:txBody>
      </p:sp>
    </p:spTree>
    <p:extLst>
      <p:ext uri="{BB962C8B-B14F-4D97-AF65-F5344CB8AC3E}">
        <p14:creationId xmlns:p14="http://schemas.microsoft.com/office/powerpoint/2010/main" val="2572922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CF9A1C2-C060-15E6-F48B-E675DA601929}"/>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74E47FA-5C19-50B5-D167-30FAB3B49B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1C4A7D63-DD0F-9D27-1C26-049EA04A40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7B963E74-B70F-CB72-FA1A-CEBED1FFC377}"/>
              </a:ext>
            </a:extLst>
          </p:cNvPr>
          <p:cNvSpPr>
            <a:spLocks noGrp="1"/>
          </p:cNvSpPr>
          <p:nvPr>
            <p:ph type="dt" sz="half" idx="10"/>
          </p:nvPr>
        </p:nvSpPr>
        <p:spPr/>
        <p:txBody>
          <a:bodyPr/>
          <a:lstStyle/>
          <a:p>
            <a:fld id="{C90BF1A5-0440-FF40-B73E-6306EC1A3939}" type="datetimeFigureOut">
              <a:rPr kumimoji="1" lang="ja-JP" altLang="en-US" smtClean="0"/>
              <a:t>2025/9/10</a:t>
            </a:fld>
            <a:endParaRPr kumimoji="1" lang="ja-JP" altLang="en-US"/>
          </a:p>
        </p:txBody>
      </p:sp>
      <p:sp>
        <p:nvSpPr>
          <p:cNvPr id="6" name="フッター プレースホルダー 5">
            <a:extLst>
              <a:ext uri="{FF2B5EF4-FFF2-40B4-BE49-F238E27FC236}">
                <a16:creationId xmlns:a16="http://schemas.microsoft.com/office/drawing/2014/main" id="{9B97C36E-036E-D5E0-C374-96E7C96497D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93D9BAB-7667-EA7F-5331-633CA0DB93BB}"/>
              </a:ext>
            </a:extLst>
          </p:cNvPr>
          <p:cNvSpPr>
            <a:spLocks noGrp="1"/>
          </p:cNvSpPr>
          <p:nvPr>
            <p:ph type="sldNum" sz="quarter" idx="12"/>
          </p:nvPr>
        </p:nvSpPr>
        <p:spPr/>
        <p:txBody>
          <a:bodyPr/>
          <a:lstStyle/>
          <a:p>
            <a:fld id="{C13AB386-17EE-944D-A74D-4D8870F4C0DC}" type="slidenum">
              <a:rPr kumimoji="1" lang="ja-JP" altLang="en-US" smtClean="0"/>
              <a:t>‹#›</a:t>
            </a:fld>
            <a:endParaRPr kumimoji="1" lang="ja-JP" altLang="en-US"/>
          </a:p>
        </p:txBody>
      </p:sp>
    </p:spTree>
    <p:extLst>
      <p:ext uri="{BB962C8B-B14F-4D97-AF65-F5344CB8AC3E}">
        <p14:creationId xmlns:p14="http://schemas.microsoft.com/office/powerpoint/2010/main" val="3438621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7E79BEB-EF06-5530-AACB-92322D7E6D9B}"/>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47CD1059-55A6-9EEA-3CCA-5E9BB8EE5F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6829D2EF-9F14-8D54-202E-A7D995B284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CFEBD2E-36BF-B861-C339-75D23F2C5655}"/>
              </a:ext>
            </a:extLst>
          </p:cNvPr>
          <p:cNvSpPr>
            <a:spLocks noGrp="1"/>
          </p:cNvSpPr>
          <p:nvPr>
            <p:ph type="dt" sz="half" idx="10"/>
          </p:nvPr>
        </p:nvSpPr>
        <p:spPr/>
        <p:txBody>
          <a:bodyPr/>
          <a:lstStyle/>
          <a:p>
            <a:fld id="{C90BF1A5-0440-FF40-B73E-6306EC1A3939}" type="datetimeFigureOut">
              <a:rPr kumimoji="1" lang="ja-JP" altLang="en-US" smtClean="0"/>
              <a:t>2025/9/10</a:t>
            </a:fld>
            <a:endParaRPr kumimoji="1" lang="ja-JP" altLang="en-US"/>
          </a:p>
        </p:txBody>
      </p:sp>
      <p:sp>
        <p:nvSpPr>
          <p:cNvPr id="6" name="フッター プレースホルダー 5">
            <a:extLst>
              <a:ext uri="{FF2B5EF4-FFF2-40B4-BE49-F238E27FC236}">
                <a16:creationId xmlns:a16="http://schemas.microsoft.com/office/drawing/2014/main" id="{B88DFF07-FD9B-BADF-0E97-7E1F9FF4214E}"/>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E5624EF-E616-D684-8D61-783C51C78BD2}"/>
              </a:ext>
            </a:extLst>
          </p:cNvPr>
          <p:cNvSpPr>
            <a:spLocks noGrp="1"/>
          </p:cNvSpPr>
          <p:nvPr>
            <p:ph type="sldNum" sz="quarter" idx="12"/>
          </p:nvPr>
        </p:nvSpPr>
        <p:spPr/>
        <p:txBody>
          <a:bodyPr/>
          <a:lstStyle/>
          <a:p>
            <a:fld id="{C13AB386-17EE-944D-A74D-4D8870F4C0DC}" type="slidenum">
              <a:rPr kumimoji="1" lang="ja-JP" altLang="en-US" smtClean="0"/>
              <a:t>‹#›</a:t>
            </a:fld>
            <a:endParaRPr kumimoji="1" lang="ja-JP" altLang="en-US"/>
          </a:p>
        </p:txBody>
      </p:sp>
    </p:spTree>
    <p:extLst>
      <p:ext uri="{BB962C8B-B14F-4D97-AF65-F5344CB8AC3E}">
        <p14:creationId xmlns:p14="http://schemas.microsoft.com/office/powerpoint/2010/main" val="1322305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BF758E2-547A-4AA3-F974-A1E1359304AE}"/>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126077A4-C3F6-B445-6947-D49EA20DDF15}"/>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1660140-CD53-903F-D048-A74000CFF5BA}"/>
              </a:ext>
            </a:extLst>
          </p:cNvPr>
          <p:cNvSpPr>
            <a:spLocks noGrp="1"/>
          </p:cNvSpPr>
          <p:nvPr>
            <p:ph type="dt" sz="half" idx="10"/>
          </p:nvPr>
        </p:nvSpPr>
        <p:spPr/>
        <p:txBody>
          <a:bodyPr/>
          <a:lstStyle/>
          <a:p>
            <a:fld id="{C90BF1A5-0440-FF40-B73E-6306EC1A3939}" type="datetimeFigureOut">
              <a:rPr kumimoji="1" lang="ja-JP" altLang="en-US" smtClean="0"/>
              <a:t>2025/9/10</a:t>
            </a:fld>
            <a:endParaRPr kumimoji="1" lang="ja-JP" altLang="en-US"/>
          </a:p>
        </p:txBody>
      </p:sp>
      <p:sp>
        <p:nvSpPr>
          <p:cNvPr id="5" name="フッター プレースホルダー 4">
            <a:extLst>
              <a:ext uri="{FF2B5EF4-FFF2-40B4-BE49-F238E27FC236}">
                <a16:creationId xmlns:a16="http://schemas.microsoft.com/office/drawing/2014/main" id="{A215A666-7A01-C6FB-C1FD-AEA536F7282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01F866C-A09D-A629-DF08-9BEB0CF88526}"/>
              </a:ext>
            </a:extLst>
          </p:cNvPr>
          <p:cNvSpPr>
            <a:spLocks noGrp="1"/>
          </p:cNvSpPr>
          <p:nvPr>
            <p:ph type="sldNum" sz="quarter" idx="12"/>
          </p:nvPr>
        </p:nvSpPr>
        <p:spPr/>
        <p:txBody>
          <a:bodyPr/>
          <a:lstStyle/>
          <a:p>
            <a:fld id="{C13AB386-17EE-944D-A74D-4D8870F4C0DC}" type="slidenum">
              <a:rPr kumimoji="1" lang="ja-JP" altLang="en-US" smtClean="0"/>
              <a:t>‹#›</a:t>
            </a:fld>
            <a:endParaRPr kumimoji="1" lang="ja-JP" altLang="en-US"/>
          </a:p>
        </p:txBody>
      </p:sp>
    </p:spTree>
    <p:extLst>
      <p:ext uri="{BB962C8B-B14F-4D97-AF65-F5344CB8AC3E}">
        <p14:creationId xmlns:p14="http://schemas.microsoft.com/office/powerpoint/2010/main" val="3721581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EA62A1E8-03F1-5700-53EC-84D6CCE34586}"/>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5256D450-EFAE-1096-3060-ADEE43908C50}"/>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17599BC-C7E4-2488-1355-5107A039BF15}"/>
              </a:ext>
            </a:extLst>
          </p:cNvPr>
          <p:cNvSpPr>
            <a:spLocks noGrp="1"/>
          </p:cNvSpPr>
          <p:nvPr>
            <p:ph type="dt" sz="half" idx="10"/>
          </p:nvPr>
        </p:nvSpPr>
        <p:spPr/>
        <p:txBody>
          <a:bodyPr/>
          <a:lstStyle/>
          <a:p>
            <a:fld id="{C90BF1A5-0440-FF40-B73E-6306EC1A3939}" type="datetimeFigureOut">
              <a:rPr kumimoji="1" lang="ja-JP" altLang="en-US" smtClean="0"/>
              <a:t>2025/9/10</a:t>
            </a:fld>
            <a:endParaRPr kumimoji="1" lang="ja-JP" altLang="en-US"/>
          </a:p>
        </p:txBody>
      </p:sp>
      <p:sp>
        <p:nvSpPr>
          <p:cNvPr id="5" name="フッター プレースホルダー 4">
            <a:extLst>
              <a:ext uri="{FF2B5EF4-FFF2-40B4-BE49-F238E27FC236}">
                <a16:creationId xmlns:a16="http://schemas.microsoft.com/office/drawing/2014/main" id="{EA253156-659D-5306-F1E9-669EDA5FF6F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5F35641-DC3C-488C-67E7-C8EE21126734}"/>
              </a:ext>
            </a:extLst>
          </p:cNvPr>
          <p:cNvSpPr>
            <a:spLocks noGrp="1"/>
          </p:cNvSpPr>
          <p:nvPr>
            <p:ph type="sldNum" sz="quarter" idx="12"/>
          </p:nvPr>
        </p:nvSpPr>
        <p:spPr/>
        <p:txBody>
          <a:bodyPr/>
          <a:lstStyle/>
          <a:p>
            <a:fld id="{C13AB386-17EE-944D-A74D-4D8870F4C0DC}" type="slidenum">
              <a:rPr kumimoji="1" lang="ja-JP" altLang="en-US" smtClean="0"/>
              <a:t>‹#›</a:t>
            </a:fld>
            <a:endParaRPr kumimoji="1" lang="ja-JP" altLang="en-US"/>
          </a:p>
        </p:txBody>
      </p:sp>
    </p:spTree>
    <p:extLst>
      <p:ext uri="{BB962C8B-B14F-4D97-AF65-F5344CB8AC3E}">
        <p14:creationId xmlns:p14="http://schemas.microsoft.com/office/powerpoint/2010/main" val="3056575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9923C9BA-B16F-F6DA-30F3-AB356AA5EF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B847ED0-F71F-8F3F-9B9B-536EAF031D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68D0F43-44B7-DE2C-FF29-9DEDAD0EEC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90BF1A5-0440-FF40-B73E-6306EC1A3939}" type="datetimeFigureOut">
              <a:rPr kumimoji="1" lang="ja-JP" altLang="en-US" smtClean="0"/>
              <a:t>2025/9/10</a:t>
            </a:fld>
            <a:endParaRPr kumimoji="1" lang="ja-JP" altLang="en-US"/>
          </a:p>
        </p:txBody>
      </p:sp>
      <p:sp>
        <p:nvSpPr>
          <p:cNvPr id="5" name="フッター プレースホルダー 4">
            <a:extLst>
              <a:ext uri="{FF2B5EF4-FFF2-40B4-BE49-F238E27FC236}">
                <a16:creationId xmlns:a16="http://schemas.microsoft.com/office/drawing/2014/main" id="{1FC508BF-A91B-F9EC-DFB7-AABD5B607D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F6782BE8-3CF4-BF66-E9F6-964DC3A462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13AB386-17EE-944D-A74D-4D8870F4C0DC}" type="slidenum">
              <a:rPr kumimoji="1" lang="ja-JP" altLang="en-US" smtClean="0"/>
              <a:t>‹#›</a:t>
            </a:fld>
            <a:endParaRPr kumimoji="1" lang="ja-JP" altLang="en-US"/>
          </a:p>
        </p:txBody>
      </p:sp>
    </p:spTree>
    <p:extLst>
      <p:ext uri="{BB962C8B-B14F-4D97-AF65-F5344CB8AC3E}">
        <p14:creationId xmlns:p14="http://schemas.microsoft.com/office/powerpoint/2010/main" val="27738444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A7E9E5B-EFBC-C962-484B-70EEC274EF54}"/>
              </a:ext>
            </a:extLst>
          </p:cNvPr>
          <p:cNvSpPr>
            <a:spLocks noGrp="1"/>
          </p:cNvSpPr>
          <p:nvPr>
            <p:ph type="ctrTitle"/>
          </p:nvPr>
        </p:nvSpPr>
        <p:spPr/>
        <p:txBody>
          <a:bodyPr/>
          <a:lstStyle/>
          <a:p>
            <a:r>
              <a:rPr kumimoji="1" lang="en-US" altLang="ja-JP" dirty="0"/>
              <a:t>Cron Component</a:t>
            </a:r>
            <a:endParaRPr kumimoji="1" lang="ja-JP" altLang="en-US"/>
          </a:p>
        </p:txBody>
      </p:sp>
      <p:sp>
        <p:nvSpPr>
          <p:cNvPr id="3" name="字幕 2">
            <a:extLst>
              <a:ext uri="{FF2B5EF4-FFF2-40B4-BE49-F238E27FC236}">
                <a16:creationId xmlns:a16="http://schemas.microsoft.com/office/drawing/2014/main" id="{313D6DA3-5E8B-37DE-B05E-4431700EF23C}"/>
              </a:ext>
            </a:extLst>
          </p:cNvPr>
          <p:cNvSpPr>
            <a:spLocks noGrp="1"/>
          </p:cNvSpPr>
          <p:nvPr>
            <p:ph type="subTitle" idx="1"/>
          </p:nvPr>
        </p:nvSpPr>
        <p:spPr/>
        <p:txBody>
          <a:bodyPr/>
          <a:lstStyle/>
          <a:p>
            <a:r>
              <a:rPr kumimoji="1" lang="en-US" altLang="ja-JP" dirty="0"/>
              <a:t>Koichi HARADA</a:t>
            </a:r>
          </a:p>
          <a:p>
            <a:r>
              <a:rPr kumimoji="1" lang="en-US" altLang="ja-JP" dirty="0"/>
              <a:t>4D Method Meeting</a:t>
            </a:r>
          </a:p>
          <a:p>
            <a:r>
              <a:rPr lang="en-US" altLang="ja-JP" dirty="0"/>
              <a:t>September 17, 2025</a:t>
            </a:r>
            <a:endParaRPr kumimoji="1" lang="ja-JP" altLang="en-US"/>
          </a:p>
        </p:txBody>
      </p:sp>
    </p:spTree>
    <p:extLst>
      <p:ext uri="{BB962C8B-B14F-4D97-AF65-F5344CB8AC3E}">
        <p14:creationId xmlns:p14="http://schemas.microsoft.com/office/powerpoint/2010/main" val="2997708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8D76E1-2514-9736-FFEC-B425D4552116}"/>
              </a:ext>
            </a:extLst>
          </p:cNvPr>
          <p:cNvSpPr>
            <a:spLocks noGrp="1"/>
          </p:cNvSpPr>
          <p:nvPr>
            <p:ph type="title"/>
          </p:nvPr>
        </p:nvSpPr>
        <p:spPr/>
        <p:txBody>
          <a:bodyPr/>
          <a:lstStyle/>
          <a:p>
            <a:r>
              <a:rPr kumimoji="1" lang="en-US" altLang="ja-JP" dirty="0"/>
              <a:t>About Me</a:t>
            </a:r>
            <a:endParaRPr kumimoji="1" lang="ja-JP" altLang="en-US"/>
          </a:p>
        </p:txBody>
      </p:sp>
      <p:sp>
        <p:nvSpPr>
          <p:cNvPr id="3" name="コンテンツ プレースホルダー 2">
            <a:extLst>
              <a:ext uri="{FF2B5EF4-FFF2-40B4-BE49-F238E27FC236}">
                <a16:creationId xmlns:a16="http://schemas.microsoft.com/office/drawing/2014/main" id="{89F67E6C-52F7-68EF-FE03-E5D723E95E5A}"/>
              </a:ext>
            </a:extLst>
          </p:cNvPr>
          <p:cNvSpPr>
            <a:spLocks noGrp="1"/>
          </p:cNvSpPr>
          <p:nvPr>
            <p:ph idx="1"/>
          </p:nvPr>
        </p:nvSpPr>
        <p:spPr/>
        <p:txBody>
          <a:bodyPr/>
          <a:lstStyle/>
          <a:p>
            <a:r>
              <a:rPr lang="en-US" altLang="ja-JP" dirty="0"/>
              <a:t>Self Employed Developer (4D and Web)</a:t>
            </a:r>
            <a:endParaRPr kumimoji="1" lang="en-US" altLang="ja-JP" dirty="0"/>
          </a:p>
          <a:p>
            <a:endParaRPr kumimoji="1" lang="en-US" altLang="ja-JP" dirty="0"/>
          </a:p>
          <a:p>
            <a:r>
              <a:rPr kumimoji="1" lang="en-US" altLang="ja-JP" dirty="0"/>
              <a:t>Software developer using 4D since 1998</a:t>
            </a:r>
          </a:p>
          <a:p>
            <a:endParaRPr lang="en-US" altLang="ja-JP" dirty="0"/>
          </a:p>
          <a:p>
            <a:r>
              <a:rPr lang="en-US" altLang="ja-JP" dirty="0"/>
              <a:t>4D Japan staff 8.5 years</a:t>
            </a:r>
          </a:p>
          <a:p>
            <a:endParaRPr kumimoji="1" lang="ja-JP" altLang="en-US"/>
          </a:p>
        </p:txBody>
      </p:sp>
      <p:pic>
        <p:nvPicPr>
          <p:cNvPr id="5" name="図 4" descr="人, 立つ, 男, フロント が含まれている画像&#10;&#10;AI 生成コンテンツは誤りを含む可能性があります。">
            <a:extLst>
              <a:ext uri="{FF2B5EF4-FFF2-40B4-BE49-F238E27FC236}">
                <a16:creationId xmlns:a16="http://schemas.microsoft.com/office/drawing/2014/main" id="{08611073-B8AC-F309-0CAD-B53F7A281DA5}"/>
              </a:ext>
            </a:extLst>
          </p:cNvPr>
          <p:cNvPicPr>
            <a:picLocks noChangeAspect="1"/>
          </p:cNvPicPr>
          <p:nvPr/>
        </p:nvPicPr>
        <p:blipFill>
          <a:blip r:embed="rId2"/>
          <a:stretch>
            <a:fillRect/>
          </a:stretch>
        </p:blipFill>
        <p:spPr>
          <a:xfrm>
            <a:off x="8198069" y="1352349"/>
            <a:ext cx="3510801" cy="4153301"/>
          </a:xfrm>
          <a:prstGeom prst="ellipse">
            <a:avLst/>
          </a:prstGeom>
          <a:ln>
            <a:noFill/>
          </a:ln>
          <a:effectLst>
            <a:softEdge rad="112500"/>
          </a:effectLst>
        </p:spPr>
      </p:pic>
    </p:spTree>
    <p:extLst>
      <p:ext uri="{BB962C8B-B14F-4D97-AF65-F5344CB8AC3E}">
        <p14:creationId xmlns:p14="http://schemas.microsoft.com/office/powerpoint/2010/main" val="118086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C9435803-B799-42D6-EB54-A059B0F6EE91}"/>
              </a:ext>
            </a:extLst>
          </p:cNvPr>
          <p:cNvSpPr txBox="1"/>
          <p:nvPr/>
        </p:nvSpPr>
        <p:spPr>
          <a:xfrm>
            <a:off x="1688383" y="2644170"/>
            <a:ext cx="8815234" cy="1569660"/>
          </a:xfrm>
          <a:prstGeom prst="rect">
            <a:avLst/>
          </a:prstGeom>
          <a:noFill/>
        </p:spPr>
        <p:txBody>
          <a:bodyPr wrap="none" rtlCol="0">
            <a:spAutoFit/>
          </a:bodyPr>
          <a:lstStyle/>
          <a:p>
            <a:r>
              <a:rPr kumimoji="1" lang="en-US" altLang="ja-JP" sz="9600" dirty="0"/>
              <a:t>I </a:t>
            </a:r>
            <a:r>
              <a:rPr kumimoji="1" lang="ja-JP" altLang="en-US" sz="9600"/>
              <a:t>❤️</a:t>
            </a:r>
            <a:r>
              <a:rPr kumimoji="1" lang="en-US" altLang="ja-JP" sz="9600" dirty="0"/>
              <a:t> component</a:t>
            </a:r>
            <a:endParaRPr kumimoji="1" lang="ja-JP" altLang="en-US" sz="9600"/>
          </a:p>
        </p:txBody>
      </p:sp>
    </p:spTree>
    <p:extLst>
      <p:ext uri="{BB962C8B-B14F-4D97-AF65-F5344CB8AC3E}">
        <p14:creationId xmlns:p14="http://schemas.microsoft.com/office/powerpoint/2010/main" val="33017878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1235F-F5EF-393A-18F7-D9AD1DE6BC6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EB2B60A-3BF0-8447-6A9D-3305371E824B}"/>
              </a:ext>
            </a:extLst>
          </p:cNvPr>
          <p:cNvSpPr>
            <a:spLocks noGrp="1"/>
          </p:cNvSpPr>
          <p:nvPr>
            <p:ph type="title"/>
          </p:nvPr>
        </p:nvSpPr>
        <p:spPr/>
        <p:txBody>
          <a:bodyPr/>
          <a:lstStyle/>
          <a:p>
            <a:r>
              <a:rPr lang="en-US" altLang="ja-JP" dirty="0"/>
              <a:t>Progress</a:t>
            </a:r>
            <a:r>
              <a:rPr kumimoji="1" lang="en-US" altLang="ja-JP" dirty="0"/>
              <a:t> Component </a:t>
            </a:r>
            <a:endParaRPr kumimoji="1" lang="ja-JP" altLang="en-US"/>
          </a:p>
        </p:txBody>
      </p:sp>
      <p:sp>
        <p:nvSpPr>
          <p:cNvPr id="3" name="コンテンツ プレースホルダー 2">
            <a:extLst>
              <a:ext uri="{FF2B5EF4-FFF2-40B4-BE49-F238E27FC236}">
                <a16:creationId xmlns:a16="http://schemas.microsoft.com/office/drawing/2014/main" id="{5112CD24-F5BD-5498-8782-7E7796A4295A}"/>
              </a:ext>
            </a:extLst>
          </p:cNvPr>
          <p:cNvSpPr>
            <a:spLocks noGrp="1"/>
          </p:cNvSpPr>
          <p:nvPr>
            <p:ph idx="1"/>
          </p:nvPr>
        </p:nvSpPr>
        <p:spPr/>
        <p:txBody>
          <a:bodyPr/>
          <a:lstStyle/>
          <a:p>
            <a:r>
              <a:rPr lang="en-US" altLang="ja-JP" dirty="0"/>
              <a:t>Wrapper methods for the 4D Progress component</a:t>
            </a:r>
          </a:p>
          <a:p>
            <a:endParaRPr kumimoji="1" lang="en-US" altLang="ja-JP" dirty="0"/>
          </a:p>
          <a:p>
            <a:r>
              <a:rPr kumimoji="1" lang="en-US" altLang="ja-JP" dirty="0"/>
              <a:t>Why – I wanted to </a:t>
            </a:r>
            <a:r>
              <a:rPr lang="en-US" altLang="ja-JP" dirty="0"/>
              <a:t>access progress dialog from different process and/or sub-method</a:t>
            </a:r>
          </a:p>
          <a:p>
            <a:pPr marL="0" indent="0">
              <a:buNone/>
            </a:pPr>
            <a:endParaRPr kumimoji="1" lang="en-US" altLang="ja-JP" dirty="0"/>
          </a:p>
          <a:p>
            <a:r>
              <a:rPr lang="en-US" altLang="ja-JP" dirty="0"/>
              <a:t>A</a:t>
            </a:r>
            <a:r>
              <a:rPr kumimoji="1" lang="en-US" altLang="ja-JP" dirty="0"/>
              <a:t>dditional feature: </a:t>
            </a:r>
          </a:p>
          <a:p>
            <a:pPr lvl="1"/>
            <a:r>
              <a:rPr lang="en-US" altLang="ja-JP" dirty="0"/>
              <a:t>A</a:t>
            </a:r>
            <a:r>
              <a:rPr kumimoji="1" lang="en-US" altLang="ja-JP" dirty="0"/>
              <a:t>utomatically calculate remaining time</a:t>
            </a:r>
          </a:p>
          <a:p>
            <a:pPr lvl="1"/>
            <a:r>
              <a:rPr kumimoji="1" lang="en-US" altLang="ja-JP" dirty="0"/>
              <a:t>Template literal (counter, end and </a:t>
            </a:r>
            <a:r>
              <a:rPr kumimoji="1" lang="en-US" altLang="ja-JP" dirty="0" err="1"/>
              <a:t>timeRemaining</a:t>
            </a:r>
            <a:r>
              <a:rPr kumimoji="1" lang="en-US" altLang="ja-JP" dirty="0"/>
              <a:t>)</a:t>
            </a:r>
            <a:endParaRPr kumimoji="1" lang="ja-JP" altLang="en-US"/>
          </a:p>
        </p:txBody>
      </p:sp>
    </p:spTree>
    <p:extLst>
      <p:ext uri="{BB962C8B-B14F-4D97-AF65-F5344CB8AC3E}">
        <p14:creationId xmlns:p14="http://schemas.microsoft.com/office/powerpoint/2010/main" val="2094555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linds(horizontal)">
                                      <p:cBhvr>
                                        <p:cTn id="17" dur="500"/>
                                        <p:tgtEl>
                                          <p:spTgt spid="3">
                                            <p:txEl>
                                              <p:pRg st="4" end="4"/>
                                            </p:txEl>
                                          </p:spTgt>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blinds(horizontal)">
                                      <p:cBhvr>
                                        <p:cTn id="20" dur="500"/>
                                        <p:tgtEl>
                                          <p:spTgt spid="3">
                                            <p:txEl>
                                              <p:pRg st="5" end="5"/>
                                            </p:txEl>
                                          </p:spTgt>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blinds(horizontal)">
                                      <p:cBhvr>
                                        <p:cTn id="2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4BA6A-3A65-7C77-DFDF-38F17C7C83C2}"/>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BF375245-DC66-0D4A-4C4D-5A6EBE5EB5EC}"/>
              </a:ext>
            </a:extLst>
          </p:cNvPr>
          <p:cNvSpPr>
            <a:spLocks noGrp="1"/>
          </p:cNvSpPr>
          <p:nvPr>
            <p:ph type="title"/>
          </p:nvPr>
        </p:nvSpPr>
        <p:spPr/>
        <p:txBody>
          <a:bodyPr/>
          <a:lstStyle/>
          <a:p>
            <a:r>
              <a:rPr lang="en-US" altLang="ja-JP" dirty="0"/>
              <a:t>Progress</a:t>
            </a:r>
            <a:r>
              <a:rPr kumimoji="1" lang="en-US" altLang="ja-JP" dirty="0"/>
              <a:t> Component </a:t>
            </a:r>
            <a:endParaRPr kumimoji="1" lang="ja-JP" altLang="en-US"/>
          </a:p>
        </p:txBody>
      </p:sp>
      <p:pic>
        <p:nvPicPr>
          <p:cNvPr id="5" name="図 4" descr="グラフィカル ユーザー インターフェイス, アプリケーション&#10;&#10;AI 生成コンテンツは誤りを含む可能性があります。">
            <a:extLst>
              <a:ext uri="{FF2B5EF4-FFF2-40B4-BE49-F238E27FC236}">
                <a16:creationId xmlns:a16="http://schemas.microsoft.com/office/drawing/2014/main" id="{4BAFAF5A-D664-C686-E51F-0F87794F3BA6}"/>
              </a:ext>
            </a:extLst>
          </p:cNvPr>
          <p:cNvPicPr>
            <a:picLocks noChangeAspect="1"/>
          </p:cNvPicPr>
          <p:nvPr/>
        </p:nvPicPr>
        <p:blipFill>
          <a:blip r:embed="rId3"/>
          <a:stretch>
            <a:fillRect/>
          </a:stretch>
        </p:blipFill>
        <p:spPr>
          <a:xfrm>
            <a:off x="392802" y="1425475"/>
            <a:ext cx="7240032" cy="1737608"/>
          </a:xfrm>
          <a:prstGeom prst="rect">
            <a:avLst/>
          </a:prstGeom>
        </p:spPr>
      </p:pic>
      <p:pic>
        <p:nvPicPr>
          <p:cNvPr id="9" name="図 8" descr="テキスト&#10;&#10;AI 生成コンテンツは誤りを含む可能性があります。">
            <a:extLst>
              <a:ext uri="{FF2B5EF4-FFF2-40B4-BE49-F238E27FC236}">
                <a16:creationId xmlns:a16="http://schemas.microsoft.com/office/drawing/2014/main" id="{7DF4516C-D007-2A28-3705-0A3FD17C3BE6}"/>
              </a:ext>
            </a:extLst>
          </p:cNvPr>
          <p:cNvPicPr>
            <a:picLocks noChangeAspect="1"/>
          </p:cNvPicPr>
          <p:nvPr/>
        </p:nvPicPr>
        <p:blipFill>
          <a:blip r:embed="rId4"/>
          <a:stretch>
            <a:fillRect/>
          </a:stretch>
        </p:blipFill>
        <p:spPr>
          <a:xfrm>
            <a:off x="1391275" y="3243714"/>
            <a:ext cx="9962525" cy="3487465"/>
          </a:xfrm>
          <a:prstGeom prst="rect">
            <a:avLst/>
          </a:prstGeom>
        </p:spPr>
      </p:pic>
    </p:spTree>
    <p:extLst>
      <p:ext uri="{BB962C8B-B14F-4D97-AF65-F5344CB8AC3E}">
        <p14:creationId xmlns:p14="http://schemas.microsoft.com/office/powerpoint/2010/main" val="25580737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9A22C-D049-4486-08CE-A471F07A8F0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7CCAA57-F81E-A2EB-4F30-E104496FF3F7}"/>
              </a:ext>
            </a:extLst>
          </p:cNvPr>
          <p:cNvSpPr>
            <a:spLocks noGrp="1"/>
          </p:cNvSpPr>
          <p:nvPr>
            <p:ph type="title"/>
          </p:nvPr>
        </p:nvSpPr>
        <p:spPr/>
        <p:txBody>
          <a:bodyPr/>
          <a:lstStyle/>
          <a:p>
            <a:r>
              <a:rPr lang="en-US" altLang="ja-JP" dirty="0" err="1"/>
              <a:t>HTTPServer</a:t>
            </a:r>
            <a:r>
              <a:rPr kumimoji="1" lang="en-US" altLang="ja-JP" dirty="0"/>
              <a:t> Component </a:t>
            </a:r>
            <a:endParaRPr kumimoji="1" lang="ja-JP" altLang="en-US"/>
          </a:p>
        </p:txBody>
      </p:sp>
      <p:sp>
        <p:nvSpPr>
          <p:cNvPr id="3" name="コンテンツ プレースホルダー 2">
            <a:extLst>
              <a:ext uri="{FF2B5EF4-FFF2-40B4-BE49-F238E27FC236}">
                <a16:creationId xmlns:a16="http://schemas.microsoft.com/office/drawing/2014/main" id="{972E8BB1-4F3F-5A54-B5CD-FED23316FE1A}"/>
              </a:ext>
            </a:extLst>
          </p:cNvPr>
          <p:cNvSpPr>
            <a:spLocks noGrp="1"/>
          </p:cNvSpPr>
          <p:nvPr>
            <p:ph idx="1"/>
          </p:nvPr>
        </p:nvSpPr>
        <p:spPr/>
        <p:txBody>
          <a:bodyPr/>
          <a:lstStyle/>
          <a:p>
            <a:r>
              <a:rPr lang="en-US" altLang="ja-JP" dirty="0"/>
              <a:t>Why – I feel defining routes in On Web Connection are bit complicated</a:t>
            </a:r>
          </a:p>
          <a:p>
            <a:endParaRPr kumimoji="1" lang="en-US" altLang="ja-JP" dirty="0"/>
          </a:p>
          <a:p>
            <a:r>
              <a:rPr kumimoji="1" lang="en-US" altLang="ja-JP" dirty="0"/>
              <a:t>Simple routing</a:t>
            </a:r>
          </a:p>
          <a:p>
            <a:pPr lvl="1"/>
            <a:r>
              <a:rPr lang="en-US" altLang="ja-JP" dirty="0"/>
              <a:t>HTTP verb + Path </a:t>
            </a:r>
          </a:p>
          <a:p>
            <a:pPr lvl="1"/>
            <a:r>
              <a:rPr kumimoji="1" lang="en-US" altLang="ja-JP" dirty="0"/>
              <a:t>No nesting Case of</a:t>
            </a:r>
          </a:p>
          <a:p>
            <a:endParaRPr kumimoji="1" lang="en-US" altLang="ja-JP" dirty="0"/>
          </a:p>
          <a:p>
            <a:r>
              <a:rPr kumimoji="1" lang="en-US" altLang="ja-JP" dirty="0"/>
              <a:t>1 additional thing: parsing request data</a:t>
            </a:r>
            <a:endParaRPr kumimoji="1" lang="ja-JP" altLang="en-US"/>
          </a:p>
        </p:txBody>
      </p:sp>
    </p:spTree>
    <p:extLst>
      <p:ext uri="{BB962C8B-B14F-4D97-AF65-F5344CB8AC3E}">
        <p14:creationId xmlns:p14="http://schemas.microsoft.com/office/powerpoint/2010/main" val="306695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blinds(horizontal)">
                                      <p:cBhvr>
                                        <p:cTn id="15" dur="500"/>
                                        <p:tgtEl>
                                          <p:spTgt spid="3">
                                            <p:txEl>
                                              <p:pRg st="3" end="3"/>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blinds(horizontal)">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blinds(horizontal)">
                                      <p:cBhvr>
                                        <p:cTn id="2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8D31E-F46C-9CE3-F5A0-20403A12F46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BEEFA50A-273B-FFAF-21BB-798A1C08C0B7}"/>
              </a:ext>
            </a:extLst>
          </p:cNvPr>
          <p:cNvSpPr>
            <a:spLocks noGrp="1"/>
          </p:cNvSpPr>
          <p:nvPr>
            <p:ph type="title"/>
          </p:nvPr>
        </p:nvSpPr>
        <p:spPr/>
        <p:txBody>
          <a:bodyPr/>
          <a:lstStyle/>
          <a:p>
            <a:r>
              <a:rPr lang="en-US" altLang="ja-JP" dirty="0" err="1"/>
              <a:t>HTTPServer</a:t>
            </a:r>
            <a:r>
              <a:rPr kumimoji="1" lang="en-US" altLang="ja-JP" dirty="0"/>
              <a:t> Component </a:t>
            </a:r>
            <a:endParaRPr kumimoji="1" lang="ja-JP" altLang="en-US"/>
          </a:p>
        </p:txBody>
      </p:sp>
      <p:pic>
        <p:nvPicPr>
          <p:cNvPr id="13" name="図 12" descr="テキスト, チャットまたはテキスト メッセージ&#10;&#10;AI 生成コンテンツは誤りを含む可能性があります。">
            <a:extLst>
              <a:ext uri="{FF2B5EF4-FFF2-40B4-BE49-F238E27FC236}">
                <a16:creationId xmlns:a16="http://schemas.microsoft.com/office/drawing/2014/main" id="{C7A38D42-75FE-BB51-1971-6CB88E6DB0D3}"/>
              </a:ext>
            </a:extLst>
          </p:cNvPr>
          <p:cNvPicPr>
            <a:picLocks noChangeAspect="1"/>
          </p:cNvPicPr>
          <p:nvPr/>
        </p:nvPicPr>
        <p:blipFill>
          <a:blip r:embed="rId3"/>
          <a:stretch>
            <a:fillRect/>
          </a:stretch>
        </p:blipFill>
        <p:spPr>
          <a:xfrm>
            <a:off x="390088" y="1813538"/>
            <a:ext cx="11411823" cy="4326984"/>
          </a:xfrm>
          <a:prstGeom prst="rect">
            <a:avLst/>
          </a:prstGeom>
        </p:spPr>
      </p:pic>
    </p:spTree>
    <p:extLst>
      <p:ext uri="{BB962C8B-B14F-4D97-AF65-F5344CB8AC3E}">
        <p14:creationId xmlns:p14="http://schemas.microsoft.com/office/powerpoint/2010/main" val="1220730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04443-B7F8-D03C-A915-BC40E658DF2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7018148-DC98-B6E3-EBBF-464BC012863C}"/>
              </a:ext>
            </a:extLst>
          </p:cNvPr>
          <p:cNvSpPr>
            <a:spLocks noGrp="1"/>
          </p:cNvSpPr>
          <p:nvPr>
            <p:ph type="title"/>
          </p:nvPr>
        </p:nvSpPr>
        <p:spPr/>
        <p:txBody>
          <a:bodyPr/>
          <a:lstStyle/>
          <a:p>
            <a:r>
              <a:rPr lang="en-US" altLang="ja-JP" dirty="0" err="1"/>
              <a:t>HTTPServer</a:t>
            </a:r>
            <a:r>
              <a:rPr kumimoji="1" lang="en-US" altLang="ja-JP" dirty="0"/>
              <a:t> Component </a:t>
            </a:r>
            <a:endParaRPr kumimoji="1" lang="ja-JP" altLang="en-US"/>
          </a:p>
        </p:txBody>
      </p:sp>
      <p:pic>
        <p:nvPicPr>
          <p:cNvPr id="7" name="図 6" descr="グラフィカル ユーザー インターフェイス, テキスト, アプリケーション&#10;&#10;AI 生成コンテンツは誤りを含む可能性があります。">
            <a:extLst>
              <a:ext uri="{FF2B5EF4-FFF2-40B4-BE49-F238E27FC236}">
                <a16:creationId xmlns:a16="http://schemas.microsoft.com/office/drawing/2014/main" id="{4367D80A-57A2-71B7-7AB0-0EA9653CD2EE}"/>
              </a:ext>
            </a:extLst>
          </p:cNvPr>
          <p:cNvPicPr>
            <a:picLocks noChangeAspect="1"/>
          </p:cNvPicPr>
          <p:nvPr/>
        </p:nvPicPr>
        <p:blipFill>
          <a:blip r:embed="rId3"/>
          <a:stretch>
            <a:fillRect/>
          </a:stretch>
        </p:blipFill>
        <p:spPr>
          <a:xfrm>
            <a:off x="1333100" y="1363430"/>
            <a:ext cx="9525802" cy="2161425"/>
          </a:xfrm>
          <a:prstGeom prst="rect">
            <a:avLst/>
          </a:prstGeom>
        </p:spPr>
      </p:pic>
      <p:pic>
        <p:nvPicPr>
          <p:cNvPr id="11" name="図 10" descr="グラフィカル ユーザー インターフェイス, テキスト&#10;&#10;AI 生成コンテンツは誤りを含む可能性があります。">
            <a:extLst>
              <a:ext uri="{FF2B5EF4-FFF2-40B4-BE49-F238E27FC236}">
                <a16:creationId xmlns:a16="http://schemas.microsoft.com/office/drawing/2014/main" id="{30433B59-C04C-F54C-21AE-A5D8116B9EC3}"/>
              </a:ext>
            </a:extLst>
          </p:cNvPr>
          <p:cNvPicPr>
            <a:picLocks noChangeAspect="1"/>
          </p:cNvPicPr>
          <p:nvPr/>
        </p:nvPicPr>
        <p:blipFill>
          <a:blip r:embed="rId4"/>
          <a:stretch>
            <a:fillRect/>
          </a:stretch>
        </p:blipFill>
        <p:spPr>
          <a:xfrm>
            <a:off x="1333099" y="5233950"/>
            <a:ext cx="9525801" cy="1519147"/>
          </a:xfrm>
          <a:prstGeom prst="rect">
            <a:avLst/>
          </a:prstGeom>
        </p:spPr>
      </p:pic>
      <p:pic>
        <p:nvPicPr>
          <p:cNvPr id="15" name="図 14" descr="グラフィカル ユーザー インターフェイス, テキスト&#10;&#10;AI 生成コンテンツは誤りを含む可能性があります。">
            <a:extLst>
              <a:ext uri="{FF2B5EF4-FFF2-40B4-BE49-F238E27FC236}">
                <a16:creationId xmlns:a16="http://schemas.microsoft.com/office/drawing/2014/main" id="{0FA3B029-1F7B-B469-F446-40B83C178015}"/>
              </a:ext>
            </a:extLst>
          </p:cNvPr>
          <p:cNvPicPr>
            <a:picLocks noChangeAspect="1"/>
          </p:cNvPicPr>
          <p:nvPr/>
        </p:nvPicPr>
        <p:blipFill>
          <a:blip r:embed="rId5"/>
          <a:stretch>
            <a:fillRect/>
          </a:stretch>
        </p:blipFill>
        <p:spPr>
          <a:xfrm>
            <a:off x="1333100" y="3568428"/>
            <a:ext cx="9525802" cy="1548910"/>
          </a:xfrm>
          <a:prstGeom prst="rect">
            <a:avLst/>
          </a:prstGeom>
        </p:spPr>
      </p:pic>
    </p:spTree>
    <p:extLst>
      <p:ext uri="{BB962C8B-B14F-4D97-AF65-F5344CB8AC3E}">
        <p14:creationId xmlns:p14="http://schemas.microsoft.com/office/powerpoint/2010/main" val="2152854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12F5B-5BA6-4AB6-B214-2894B41EF54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BF62FA15-E631-21C0-5FA9-B0BB1EC0EC89}"/>
              </a:ext>
            </a:extLst>
          </p:cNvPr>
          <p:cNvSpPr>
            <a:spLocks noGrp="1"/>
          </p:cNvSpPr>
          <p:nvPr>
            <p:ph type="title"/>
          </p:nvPr>
        </p:nvSpPr>
        <p:spPr/>
        <p:txBody>
          <a:bodyPr/>
          <a:lstStyle/>
          <a:p>
            <a:r>
              <a:rPr kumimoji="1" lang="en-US" altLang="ja-JP" dirty="0"/>
              <a:t>Cron Component</a:t>
            </a:r>
            <a:endParaRPr kumimoji="1" lang="ja-JP" altLang="en-US"/>
          </a:p>
        </p:txBody>
      </p:sp>
      <p:sp>
        <p:nvSpPr>
          <p:cNvPr id="3" name="コンテンツ プレースホルダー 2">
            <a:extLst>
              <a:ext uri="{FF2B5EF4-FFF2-40B4-BE49-F238E27FC236}">
                <a16:creationId xmlns:a16="http://schemas.microsoft.com/office/drawing/2014/main" id="{763B88C7-AA6E-7F6B-C74B-1F1FD59C811C}"/>
              </a:ext>
            </a:extLst>
          </p:cNvPr>
          <p:cNvSpPr>
            <a:spLocks noGrp="1"/>
          </p:cNvSpPr>
          <p:nvPr>
            <p:ph idx="1"/>
          </p:nvPr>
        </p:nvSpPr>
        <p:spPr/>
        <p:txBody>
          <a:bodyPr/>
          <a:lstStyle/>
          <a:p>
            <a:r>
              <a:rPr lang="en-US" altLang="ja-JP" dirty="0"/>
              <a:t>Why – I needed to execute specific function periodically</a:t>
            </a:r>
          </a:p>
          <a:p>
            <a:pPr lvl="1"/>
            <a:r>
              <a:rPr lang="en-US" altLang="ja-JP" dirty="0"/>
              <a:t>Observes a folder and read transferred files</a:t>
            </a:r>
          </a:p>
          <a:p>
            <a:pPr lvl="1"/>
            <a:r>
              <a:rPr lang="en-US" altLang="ja-JP" dirty="0"/>
              <a:t>Sends e-mails in the que</a:t>
            </a:r>
          </a:p>
          <a:p>
            <a:pPr lvl="1"/>
            <a:r>
              <a:rPr lang="en-US" altLang="ja-JP" dirty="0"/>
              <a:t>Produces daily or monthly report</a:t>
            </a:r>
          </a:p>
          <a:p>
            <a:pPr lvl="1"/>
            <a:r>
              <a:rPr lang="en-US" altLang="ja-JP" dirty="0"/>
              <a:t>Updates hospital admission information in the morning</a:t>
            </a:r>
          </a:p>
          <a:p>
            <a:endParaRPr lang="en-US" altLang="ja-JP" dirty="0"/>
          </a:p>
          <a:p>
            <a:r>
              <a:rPr lang="en-US" altLang="ja-JP" dirty="0"/>
              <a:t>1 additional thing: variety of interval definition</a:t>
            </a:r>
          </a:p>
          <a:p>
            <a:endParaRPr kumimoji="1" lang="ja-JP" altLang="en-US"/>
          </a:p>
        </p:txBody>
      </p:sp>
    </p:spTree>
    <p:extLst>
      <p:ext uri="{BB962C8B-B14F-4D97-AF65-F5344CB8AC3E}">
        <p14:creationId xmlns:p14="http://schemas.microsoft.com/office/powerpoint/2010/main" val="4032384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linds(horizontal)">
                                      <p:cBhvr>
                                        <p:cTn id="16" dur="500"/>
                                        <p:tgtEl>
                                          <p:spTgt spid="3">
                                            <p:txEl>
                                              <p:pRg st="3" end="3"/>
                                            </p:txEl>
                                          </p:spTgt>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linds(horizontal)">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blinds(horizontal)">
                                      <p:cBhvr>
                                        <p:cTn id="2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F2260-DD41-B696-846D-45062043CD2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11CFC949-A6FA-DCC9-140D-03A12CAF9412}"/>
              </a:ext>
            </a:extLst>
          </p:cNvPr>
          <p:cNvSpPr>
            <a:spLocks noGrp="1"/>
          </p:cNvSpPr>
          <p:nvPr>
            <p:ph type="title"/>
          </p:nvPr>
        </p:nvSpPr>
        <p:spPr/>
        <p:txBody>
          <a:bodyPr/>
          <a:lstStyle/>
          <a:p>
            <a:r>
              <a:rPr kumimoji="1" lang="en-US" altLang="ja-JP" dirty="0"/>
              <a:t>Cron Component </a:t>
            </a:r>
            <a:endParaRPr kumimoji="1" lang="ja-JP" altLang="en-US"/>
          </a:p>
        </p:txBody>
      </p:sp>
      <p:sp>
        <p:nvSpPr>
          <p:cNvPr id="6" name="テキスト ボックス 5">
            <a:extLst>
              <a:ext uri="{FF2B5EF4-FFF2-40B4-BE49-F238E27FC236}">
                <a16:creationId xmlns:a16="http://schemas.microsoft.com/office/drawing/2014/main" id="{F9980509-DDC4-DE60-82D1-E8626E34DFE6}"/>
              </a:ext>
            </a:extLst>
          </p:cNvPr>
          <p:cNvSpPr txBox="1"/>
          <p:nvPr/>
        </p:nvSpPr>
        <p:spPr>
          <a:xfrm>
            <a:off x="4326124" y="2644170"/>
            <a:ext cx="3539752" cy="1569660"/>
          </a:xfrm>
          <a:prstGeom prst="rect">
            <a:avLst/>
          </a:prstGeom>
          <a:noFill/>
        </p:spPr>
        <p:txBody>
          <a:bodyPr wrap="none" rtlCol="0">
            <a:spAutoFit/>
          </a:bodyPr>
          <a:lstStyle/>
          <a:p>
            <a:r>
              <a:rPr kumimoji="1" lang="en-US" altLang="ja-JP" sz="9600" dirty="0"/>
              <a:t>Demo</a:t>
            </a:r>
            <a:endParaRPr kumimoji="1" lang="ja-JP" altLang="en-US" sz="9600"/>
          </a:p>
        </p:txBody>
      </p:sp>
    </p:spTree>
    <p:extLst>
      <p:ext uri="{BB962C8B-B14F-4D97-AF65-F5344CB8AC3E}">
        <p14:creationId xmlns:p14="http://schemas.microsoft.com/office/powerpoint/2010/main" val="322329484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2037</TotalTime>
  <Words>969</Words>
  <Application>Microsoft Macintosh PowerPoint</Application>
  <PresentationFormat>ワイド画面</PresentationFormat>
  <Paragraphs>128</Paragraphs>
  <Slides>10</Slides>
  <Notes>8</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10</vt:i4>
      </vt:variant>
    </vt:vector>
  </HeadingPairs>
  <TitlesOfParts>
    <vt:vector size="14" baseType="lpstr">
      <vt:lpstr>游ゴシック</vt:lpstr>
      <vt:lpstr>游ゴシック Light</vt:lpstr>
      <vt:lpstr>Arial</vt:lpstr>
      <vt:lpstr>Office テーマ</vt:lpstr>
      <vt:lpstr>Cron Component</vt:lpstr>
      <vt:lpstr>About Me</vt:lpstr>
      <vt:lpstr>PowerPoint プレゼンテーション</vt:lpstr>
      <vt:lpstr>Progress Component </vt:lpstr>
      <vt:lpstr>Progress Component </vt:lpstr>
      <vt:lpstr>HTTPServer Component </vt:lpstr>
      <vt:lpstr>HTTPServer Component </vt:lpstr>
      <vt:lpstr>HTTPServer Component </vt:lpstr>
      <vt:lpstr>Cron Component</vt:lpstr>
      <vt:lpstr>Cron Component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原田光一</dc:creator>
  <cp:lastModifiedBy>原田光一</cp:lastModifiedBy>
  <cp:revision>57</cp:revision>
  <dcterms:created xsi:type="dcterms:W3CDTF">2025-08-13T02:29:43Z</dcterms:created>
  <dcterms:modified xsi:type="dcterms:W3CDTF">2025-09-10T13:21:31Z</dcterms:modified>
</cp:coreProperties>
</file>